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4"/>
  </p:sldMasterIdLst>
  <p:notesMasterIdLst>
    <p:notesMasterId r:id="rId19"/>
  </p:notesMasterIdLst>
  <p:handoutMasterIdLst>
    <p:handoutMasterId r:id="rId20"/>
  </p:handoutMasterIdLst>
  <p:sldIdLst>
    <p:sldId id="410" r:id="rId5"/>
    <p:sldId id="383" r:id="rId6"/>
    <p:sldId id="409" r:id="rId7"/>
    <p:sldId id="408" r:id="rId8"/>
    <p:sldId id="391" r:id="rId9"/>
    <p:sldId id="397" r:id="rId10"/>
    <p:sldId id="407" r:id="rId11"/>
    <p:sldId id="405" r:id="rId12"/>
    <p:sldId id="404" r:id="rId13"/>
    <p:sldId id="403" r:id="rId14"/>
    <p:sldId id="398" r:id="rId15"/>
    <p:sldId id="411" r:id="rId16"/>
    <p:sldId id="412" r:id="rId17"/>
    <p:sldId id="41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61582" autoAdjust="0"/>
  </p:normalViewPr>
  <p:slideViewPr>
    <p:cSldViewPr snapToGrid="0">
      <p:cViewPr>
        <p:scale>
          <a:sx n="57" d="100"/>
          <a:sy n="57" d="100"/>
        </p:scale>
        <p:origin x="1680" y="8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howGuides="1">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8F6756E-81DA-9FAC-70D8-556F658BDD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BEDD12-BCD5-485B-BCBC-34BB01D7923C}" type="datetimeFigureOut">
              <a:rPr lang="en-US" smtClean="0"/>
              <a:t>11/22/2025</a:t>
            </a:fld>
            <a:endParaRPr lang="en-US" dirty="0"/>
          </a:p>
        </p:txBody>
      </p:sp>
      <p:sp>
        <p:nvSpPr>
          <p:cNvPr id="6" name="Slide Number Placeholder 5">
            <a:extLst>
              <a:ext uri="{FF2B5EF4-FFF2-40B4-BE49-F238E27FC236}">
                <a16:creationId xmlns:a16="http://schemas.microsoft.com/office/drawing/2014/main" id="{A771D415-D05A-7067-CCD3-457153D96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C230DF-5933-439D-898F-38E9AC9BA688}" type="slidenum">
              <a:rPr lang="en-US" smtClean="0"/>
              <a:t>‹#›</a:t>
            </a:fld>
            <a:endParaRPr lang="en-US" dirty="0"/>
          </a:p>
        </p:txBody>
      </p:sp>
      <p:sp>
        <p:nvSpPr>
          <p:cNvPr id="7" name="Footer Placeholder 6">
            <a:extLst>
              <a:ext uri="{FF2B5EF4-FFF2-40B4-BE49-F238E27FC236}">
                <a16:creationId xmlns:a16="http://schemas.microsoft.com/office/drawing/2014/main" id="{B97095E3-54D2-CFD2-4F49-7536FC8641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8" name="Header Placeholder 7">
            <a:extLst>
              <a:ext uri="{FF2B5EF4-FFF2-40B4-BE49-F238E27FC236}">
                <a16:creationId xmlns:a16="http://schemas.microsoft.com/office/drawing/2014/main" id="{521EE01A-C0B5-5ECF-96DD-768F86AA15C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Tree>
    <p:extLst>
      <p:ext uri="{BB962C8B-B14F-4D97-AF65-F5344CB8AC3E}">
        <p14:creationId xmlns:p14="http://schemas.microsoft.com/office/powerpoint/2010/main" val="265322844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E7A52F-9D89-7442-A8E9-48D1527B5F6B}" type="datetimeFigureOut">
              <a:rPr lang="en-US" smtClean="0"/>
              <a:t>11/22/2025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9C7E07-3C67-C64C-8DA0-0404F6303970}" type="slidenum">
              <a:rPr lang="en-US" smtClean="0"/>
              <a:t>‹#›</a:t>
            </a:fld>
            <a:endParaRPr lang="en-US" dirty="0"/>
          </a:p>
        </p:txBody>
      </p:sp>
    </p:spTree>
    <p:extLst>
      <p:ext uri="{BB962C8B-B14F-4D97-AF65-F5344CB8AC3E}">
        <p14:creationId xmlns:p14="http://schemas.microsoft.com/office/powerpoint/2010/main" val="4032528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Today I’m presenting my project, </a:t>
            </a:r>
            <a:r>
              <a:rPr lang="en-US" i="1" dirty="0"/>
              <a:t>Predicting Stress from Screen Time and Lifestyle Habits.</a:t>
            </a:r>
            <a:br>
              <a:rPr lang="en-US" dirty="0"/>
            </a:br>
            <a:r>
              <a:rPr lang="en-US" dirty="0"/>
              <a:t>The goal of this work is to understand how everyday behaviors—especially screen time and sleep—affect how stressed people feel, and how we can use data to predict stress levels.</a:t>
            </a:r>
          </a:p>
        </p:txBody>
      </p:sp>
      <p:sp>
        <p:nvSpPr>
          <p:cNvPr id="4" name="Slide Number Placeholder 3"/>
          <p:cNvSpPr>
            <a:spLocks noGrp="1"/>
          </p:cNvSpPr>
          <p:nvPr>
            <p:ph type="sldNum" sz="quarter" idx="5"/>
          </p:nvPr>
        </p:nvSpPr>
        <p:spPr/>
        <p:txBody>
          <a:bodyPr/>
          <a:lstStyle/>
          <a:p>
            <a:fld id="{A89C7E07-3C67-C64C-8DA0-0404F6303970}" type="slidenum">
              <a:rPr lang="en-US" smtClean="0"/>
              <a:t>1</a:t>
            </a:fld>
            <a:endParaRPr lang="en-US" dirty="0"/>
          </a:p>
        </p:txBody>
      </p:sp>
    </p:spTree>
    <p:extLst>
      <p:ext uri="{BB962C8B-B14F-4D97-AF65-F5344CB8AC3E}">
        <p14:creationId xmlns:p14="http://schemas.microsoft.com/office/powerpoint/2010/main" val="10924538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it is absolutely possible to predict stress fairly accurately using simple lifestyle data.</a:t>
            </a:r>
          </a:p>
          <a:p>
            <a:r>
              <a:rPr lang="en-US" dirty="0"/>
              <a:t>People with higher screen time tend to have higher stress.</a:t>
            </a:r>
            <a:br>
              <a:rPr lang="en-US" dirty="0"/>
            </a:br>
            <a:r>
              <a:rPr lang="en-US" dirty="0"/>
              <a:t>People with better sleep have lower stress.</a:t>
            </a:r>
          </a:p>
          <a:p>
            <a:r>
              <a:rPr lang="en-US" dirty="0"/>
              <a:t>This reinforces what many health experts explain:</a:t>
            </a:r>
            <a:br>
              <a:rPr lang="en-US" dirty="0"/>
            </a:br>
            <a:r>
              <a:rPr lang="en-US" dirty="0"/>
              <a:t>Reduce screen overload and protect your sleep if you want to manage stress.</a:t>
            </a:r>
          </a:p>
          <a:p>
            <a:r>
              <a:rPr lang="en-US" dirty="0"/>
              <a:t>The model won’t replace a medical evaluation, but it can be a helpful early warning system.</a:t>
            </a:r>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10</a:t>
            </a:fld>
            <a:endParaRPr lang="en-US" dirty="0"/>
          </a:p>
        </p:txBody>
      </p:sp>
    </p:spTree>
    <p:extLst>
      <p:ext uri="{BB962C8B-B14F-4D97-AF65-F5344CB8AC3E}">
        <p14:creationId xmlns:p14="http://schemas.microsoft.com/office/powerpoint/2010/main" val="5144881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put something like this into practice, you would start by collecting screen time and lifestyle data—usually through a phone app or a wearable device.</a:t>
            </a:r>
          </a:p>
          <a:p>
            <a:r>
              <a:rPr lang="en-US" dirty="0"/>
              <a:t>The model could then run predictions weekly or daily and give feedback, such as:</a:t>
            </a:r>
            <a:br>
              <a:rPr lang="en-US" dirty="0"/>
            </a:br>
            <a:r>
              <a:rPr lang="en-US" dirty="0"/>
              <a:t>‘Your screen time this week suggests your stress may be increasing. Consider taking breaks or improving your sleep routine.’</a:t>
            </a:r>
          </a:p>
          <a:p>
            <a:r>
              <a:rPr lang="en-US" dirty="0"/>
              <a:t>For organizations, this could be offered as an optional wellness tool. The key is that the data remains private, voluntary, and supportive—not something used for evaluation or monitoring productivity.</a:t>
            </a:r>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11</a:t>
            </a:fld>
            <a:endParaRPr lang="en-US" dirty="0"/>
          </a:p>
        </p:txBody>
      </p:sp>
    </p:spTree>
    <p:extLst>
      <p:ext uri="{BB962C8B-B14F-4D97-AF65-F5344CB8AC3E}">
        <p14:creationId xmlns:p14="http://schemas.microsoft.com/office/powerpoint/2010/main" val="17659231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important ethical issues tied to predicting stress.</a:t>
            </a:r>
            <a:br>
              <a:rPr lang="en-US" dirty="0"/>
            </a:br>
            <a:r>
              <a:rPr lang="en-US" dirty="0"/>
              <a:t>First is privacy. People must give full consent and understand how their data will be used.</a:t>
            </a:r>
            <a:br>
              <a:rPr lang="en-US" dirty="0"/>
            </a:br>
            <a:r>
              <a:rPr lang="en-US" dirty="0"/>
              <a:t>Second is fairness. The model must avoid bias and should not be used to penalize anyone.</a:t>
            </a:r>
            <a:br>
              <a:rPr lang="en-US" dirty="0"/>
            </a:br>
            <a:r>
              <a:rPr lang="en-US" dirty="0"/>
              <a:t>Third, it should support people, not surveil them.</a:t>
            </a:r>
          </a:p>
          <a:p>
            <a:r>
              <a:rPr lang="en-US" dirty="0"/>
              <a:t>The focus must stay on well-being, transparency, and personal choice. When used responsibly, this type of predictive insight can be very helpful.</a:t>
            </a:r>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12</a:t>
            </a:fld>
            <a:endParaRPr lang="en-US" dirty="0"/>
          </a:p>
        </p:txBody>
      </p:sp>
    </p:spTree>
    <p:extLst>
      <p:ext uri="{BB962C8B-B14F-4D97-AF65-F5344CB8AC3E}">
        <p14:creationId xmlns:p14="http://schemas.microsoft.com/office/powerpoint/2010/main" val="10417241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listening. I’m happy to answer any questions about the methods, models, or how this type of analysis could be used in real-life wellness programs.</a:t>
            </a:r>
          </a:p>
          <a:p>
            <a:endParaRPr lang="en-US" dirty="0"/>
          </a:p>
          <a:p>
            <a:r>
              <a:rPr lang="en-US" b="1" dirty="0"/>
              <a:t>1. How accurate is the model really, and what does an R² of 0.62 mean in real life?</a:t>
            </a:r>
          </a:p>
          <a:p>
            <a:r>
              <a:rPr lang="en-US" dirty="0"/>
              <a:t>An R² of 0.62 means the model explains about </a:t>
            </a:r>
            <a:r>
              <a:rPr lang="en-US" b="1" dirty="0"/>
              <a:t>62% of the differences</a:t>
            </a:r>
            <a:r>
              <a:rPr lang="en-US" dirty="0"/>
              <a:t> in people’s stress scores.</a:t>
            </a:r>
            <a:br>
              <a:rPr lang="en-US" dirty="0"/>
            </a:br>
            <a:r>
              <a:rPr lang="en-US" dirty="0"/>
              <a:t>For a behavioral dataset—where people are all different and stress has many causes—that is actually pretty strong.</a:t>
            </a:r>
            <a:br>
              <a:rPr lang="en-US" dirty="0"/>
            </a:br>
            <a:r>
              <a:rPr lang="en-US" dirty="0"/>
              <a:t>It won’t predict someone’s stress perfectly, but it gives a good estimate within about </a:t>
            </a:r>
            <a:r>
              <a:rPr lang="en-US" b="1" dirty="0"/>
              <a:t>one point on the stress scale.</a:t>
            </a:r>
            <a:endParaRPr lang="en-US" dirty="0"/>
          </a:p>
          <a:p>
            <a:br>
              <a:rPr lang="en-US" dirty="0"/>
            </a:br>
            <a:r>
              <a:rPr lang="en-US" dirty="0"/>
              <a:t>2</a:t>
            </a:r>
            <a:r>
              <a:rPr lang="en-US" b="1" dirty="0"/>
              <a:t>. Would the model work differently with older adults or different populations?</a:t>
            </a:r>
          </a:p>
          <a:p>
            <a:r>
              <a:rPr lang="en-US" dirty="0"/>
              <a:t>Probably, yes.</a:t>
            </a:r>
            <a:br>
              <a:rPr lang="en-US" dirty="0"/>
            </a:br>
            <a:r>
              <a:rPr lang="en-US" dirty="0"/>
              <a:t>Most people in this dataset were younger adults, so the patterns reflect that group.</a:t>
            </a:r>
            <a:br>
              <a:rPr lang="en-US" dirty="0"/>
            </a:br>
            <a:r>
              <a:rPr lang="en-US" dirty="0"/>
              <a:t>Older adults, teenagers, or stressed professionals might have different habits.</a:t>
            </a:r>
            <a:br>
              <a:rPr lang="en-US" dirty="0"/>
            </a:br>
            <a:r>
              <a:rPr lang="en-US" dirty="0"/>
              <a:t>The model is a good starting point, but it would need </a:t>
            </a:r>
            <a:r>
              <a:rPr lang="en-US" b="1" dirty="0"/>
              <a:t>more diverse data</a:t>
            </a:r>
            <a:r>
              <a:rPr lang="en-US" dirty="0"/>
              <a:t> to be used broadly.</a:t>
            </a:r>
          </a:p>
          <a:p>
            <a:br>
              <a:rPr lang="en-US" dirty="0"/>
            </a:br>
            <a:endParaRPr lang="en-US" dirty="0"/>
          </a:p>
          <a:p>
            <a:r>
              <a:rPr lang="en-US" b="1" dirty="0"/>
              <a:t>3. Why did the Random Forest model perform better than linear regression?</a:t>
            </a:r>
          </a:p>
          <a:p>
            <a:r>
              <a:rPr lang="en-US" dirty="0"/>
              <a:t>Random Forest captures </a:t>
            </a:r>
            <a:r>
              <a:rPr lang="en-US" b="1" dirty="0"/>
              <a:t>nonlinear relationships</a:t>
            </a:r>
            <a:r>
              <a:rPr lang="en-US" dirty="0"/>
              <a:t>, meaning it can detect more complicated patterns between lifestyle habits and stress levels.</a:t>
            </a:r>
            <a:br>
              <a:rPr lang="en-US" dirty="0"/>
            </a:br>
            <a:r>
              <a:rPr lang="en-US" dirty="0"/>
              <a:t>Linear regression assumes the relationships are straight-line and simple.</a:t>
            </a:r>
            <a:br>
              <a:rPr lang="en-US" dirty="0"/>
            </a:br>
            <a:r>
              <a:rPr lang="en-US" dirty="0"/>
              <a:t>Human behavior is rarely simple, so Random Forest did better.</a:t>
            </a:r>
          </a:p>
          <a:p>
            <a:br>
              <a:rPr lang="en-US" dirty="0"/>
            </a:br>
            <a:endParaRPr lang="en-US" dirty="0"/>
          </a:p>
          <a:p>
            <a:r>
              <a:rPr lang="en-US" b="1" dirty="0"/>
              <a:t>4. If you added more data, like income or job type, do you think accuracy would improve?</a:t>
            </a:r>
          </a:p>
          <a:p>
            <a:r>
              <a:rPr lang="en-US" dirty="0"/>
              <a:t>Most likely, yes.</a:t>
            </a:r>
            <a:br>
              <a:rPr lang="en-US" dirty="0"/>
            </a:br>
            <a:r>
              <a:rPr lang="en-US" dirty="0"/>
              <a:t>Stress has many causes—finances, workload, living situation—none of which were in the dataset.</a:t>
            </a:r>
            <a:br>
              <a:rPr lang="en-US" dirty="0"/>
            </a:br>
            <a:r>
              <a:rPr lang="en-US" dirty="0"/>
              <a:t>Adding more meaningful features usually improves accuracy because the model sees more of the full picture.</a:t>
            </a:r>
          </a:p>
          <a:p>
            <a:br>
              <a:rPr lang="en-US" dirty="0"/>
            </a:br>
            <a:endParaRPr lang="en-US" dirty="0"/>
          </a:p>
          <a:p>
            <a:r>
              <a:rPr lang="en-US" b="1" dirty="0"/>
              <a:t>5. How often would someone need to update their data for the model to stay accurate?</a:t>
            </a:r>
          </a:p>
          <a:p>
            <a:r>
              <a:rPr lang="en-US" dirty="0"/>
              <a:t>Weekly updates would work well.</a:t>
            </a:r>
            <a:br>
              <a:rPr lang="en-US" dirty="0"/>
            </a:br>
            <a:r>
              <a:rPr lang="en-US" dirty="0"/>
              <a:t>Stress, sleep, and screen time all change quickly, so frequent updates help the model reflect a person’s current lifestyle.</a:t>
            </a:r>
            <a:br>
              <a:rPr lang="en-US" dirty="0"/>
            </a:br>
            <a:r>
              <a:rPr lang="en-US" dirty="0"/>
              <a:t>If this were an app, updating automatically every day would be ideal.</a:t>
            </a:r>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13</a:t>
            </a:fld>
            <a:endParaRPr lang="en-US" dirty="0"/>
          </a:p>
        </p:txBody>
      </p:sp>
    </p:spTree>
    <p:extLst>
      <p:ext uri="{BB962C8B-B14F-4D97-AF65-F5344CB8AC3E}">
        <p14:creationId xmlns:p14="http://schemas.microsoft.com/office/powerpoint/2010/main" val="2013070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Stress is an extremely common problem in the U.S. Research from the American Institute of Stress shows stress levels continue to rise, and it impacts everything from work productivity to physical and mental health.</a:t>
            </a:r>
          </a:p>
          <a:p>
            <a:r>
              <a:rPr lang="en-US" dirty="0"/>
              <a:t>At the same time, people spend more hours than ever on screens and social media. This project asks an important question:</a:t>
            </a:r>
            <a:br>
              <a:rPr lang="en-US" dirty="0"/>
            </a:br>
            <a:r>
              <a:rPr lang="en-US" b="1" dirty="0"/>
              <a:t>Can we use data about screen time, sleep, and lifestyle habits to predict how stressed a person feels?</a:t>
            </a:r>
            <a:endParaRPr lang="en-US" dirty="0"/>
          </a:p>
          <a:p>
            <a:r>
              <a:rPr lang="en-US" dirty="0"/>
              <a:t>If we can, then individuals, workplaces, and wellness programs can use that information to intervene earlier and prevent burnout.</a:t>
            </a:r>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2</a:t>
            </a:fld>
            <a:endParaRPr lang="en-US" dirty="0"/>
          </a:p>
        </p:txBody>
      </p:sp>
    </p:spTree>
    <p:extLst>
      <p:ext uri="{BB962C8B-B14F-4D97-AF65-F5344CB8AC3E}">
        <p14:creationId xmlns:p14="http://schemas.microsoft.com/office/powerpoint/2010/main" val="3113416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Stress doesn’t come from just one source. It includes financial worries, work pressure, news overload, and lack of sleep. But one factor that keeps coming up is digital overload. Constant screen exposure makes it hard to disconnect, and poor sleep makes stress worse the next day.</a:t>
            </a:r>
          </a:p>
          <a:p>
            <a:r>
              <a:rPr lang="en-US" dirty="0"/>
              <a:t>On the other hand, research from Harvard Health Publishing shows that exercise and healthy routines can help lower stress.</a:t>
            </a:r>
          </a:p>
          <a:p>
            <a:r>
              <a:rPr lang="en-US" dirty="0"/>
              <a:t>This project builds on those ideas by looking at real data on people’s habits and self-reported stress.</a:t>
            </a:r>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3</a:t>
            </a:fld>
            <a:endParaRPr lang="en-US" dirty="0"/>
          </a:p>
        </p:txBody>
      </p:sp>
    </p:spTree>
    <p:extLst>
      <p:ext uri="{BB962C8B-B14F-4D97-AF65-F5344CB8AC3E}">
        <p14:creationId xmlns:p14="http://schemas.microsoft.com/office/powerpoint/2010/main" val="2730433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I used came from Kaggle and includes about 500 survey responses.</a:t>
            </a:r>
            <a:br>
              <a:rPr lang="en-US" dirty="0"/>
            </a:br>
            <a:r>
              <a:rPr lang="en-US" dirty="0"/>
              <a:t>People reported their daily screen time, their sleep quality, their exercise habits, their social media usage, and their happiness level.</a:t>
            </a:r>
          </a:p>
          <a:p>
            <a:r>
              <a:rPr lang="en-US" dirty="0"/>
              <a:t>The target variable was a simple 1–10 stress rating.</a:t>
            </a:r>
            <a:br>
              <a:rPr lang="en-US" dirty="0"/>
            </a:br>
            <a:r>
              <a:rPr lang="en-US" dirty="0"/>
              <a:t>The data was clean, so I only needed to encode text fields like gender and platform type. Overall it was very well structured and ready for modeling.</a:t>
            </a:r>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4</a:t>
            </a:fld>
            <a:endParaRPr lang="en-US" dirty="0"/>
          </a:p>
        </p:txBody>
      </p:sp>
    </p:spTree>
    <p:extLst>
      <p:ext uri="{BB962C8B-B14F-4D97-AF65-F5344CB8AC3E}">
        <p14:creationId xmlns:p14="http://schemas.microsoft.com/office/powerpoint/2010/main" val="23861837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explore the data, I ran charts, correlations, and visual comparisons.</a:t>
            </a:r>
          </a:p>
          <a:p>
            <a:r>
              <a:rPr lang="en-US" dirty="0"/>
              <a:t>For prediction, I tested three models:</a:t>
            </a:r>
          </a:p>
          <a:p>
            <a:r>
              <a:rPr lang="en-US" dirty="0"/>
              <a:t>Linear regression</a:t>
            </a:r>
          </a:p>
          <a:p>
            <a:r>
              <a:rPr lang="en-US" dirty="0"/>
              <a:t>Random forest</a:t>
            </a:r>
          </a:p>
          <a:p>
            <a:r>
              <a:rPr lang="en-US" dirty="0"/>
              <a:t>Gradient boosting</a:t>
            </a:r>
          </a:p>
          <a:p>
            <a:r>
              <a:rPr lang="en-US" dirty="0"/>
              <a:t>I used an 80/20 train-test split and evaluated performance using R² and RMSE.</a:t>
            </a:r>
          </a:p>
          <a:p>
            <a:r>
              <a:rPr lang="en-US" dirty="0"/>
              <a:t>The goal wasn’t just accuracy—it was also to understand which factors matter most for stress.</a:t>
            </a:r>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5</a:t>
            </a:fld>
            <a:endParaRPr lang="en-US" dirty="0"/>
          </a:p>
        </p:txBody>
      </p:sp>
    </p:spTree>
    <p:extLst>
      <p:ext uri="{BB962C8B-B14F-4D97-AF65-F5344CB8AC3E}">
        <p14:creationId xmlns:p14="http://schemas.microsoft.com/office/powerpoint/2010/main" val="39082765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BC04D-2568-C19F-6211-ABA7996CBC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BD96A4-D432-FA69-5E46-4DF91D77CA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639921-CFBB-DE6F-31EB-81B758CA0268}"/>
              </a:ext>
            </a:extLst>
          </p:cNvPr>
          <p:cNvSpPr>
            <a:spLocks noGrp="1"/>
          </p:cNvSpPr>
          <p:nvPr>
            <p:ph type="body" idx="1"/>
          </p:nvPr>
        </p:nvSpPr>
        <p:spPr/>
        <p:txBody>
          <a:bodyPr/>
          <a:lstStyle/>
          <a:p>
            <a:r>
              <a:rPr lang="en-US" dirty="0"/>
              <a:t>What stood out immediately was the strength of the relationships.</a:t>
            </a:r>
            <a:br>
              <a:rPr lang="en-US" dirty="0"/>
            </a:br>
            <a:r>
              <a:rPr lang="en-US" dirty="0"/>
              <a:t>Screen time had a </a:t>
            </a:r>
            <a:r>
              <a:rPr lang="en-US" b="1" dirty="0"/>
              <a:t>very strong positive correlation</a:t>
            </a:r>
            <a:r>
              <a:rPr lang="en-US" dirty="0"/>
              <a:t> with stress.</a:t>
            </a:r>
            <a:br>
              <a:rPr lang="en-US" dirty="0"/>
            </a:br>
            <a:r>
              <a:rPr lang="en-US" dirty="0"/>
              <a:t>Sleep quality had a </a:t>
            </a:r>
            <a:r>
              <a:rPr lang="en-US" b="1" dirty="0"/>
              <a:t>strong negative correlation</a:t>
            </a:r>
            <a:r>
              <a:rPr lang="en-US" dirty="0"/>
              <a:t> with stress.</a:t>
            </a:r>
          </a:p>
          <a:p>
            <a:r>
              <a:rPr lang="en-US" dirty="0"/>
              <a:t>Exercise and social media use were much weaker predictors than expected.</a:t>
            </a:r>
          </a:p>
          <a:p>
            <a:r>
              <a:rPr lang="en-US" dirty="0"/>
              <a:t>When I compared models, Random Forest performed the best with an R² of about 0.62. That means it explained around 62% of the variation in stress levels, which is solid for behavioral data.</a:t>
            </a:r>
          </a:p>
          <a:p>
            <a:r>
              <a:rPr lang="en-US" dirty="0"/>
              <a:t>But the most important insight is that </a:t>
            </a:r>
            <a:r>
              <a:rPr lang="en-US" b="1" dirty="0"/>
              <a:t>screen time and sleep quality</a:t>
            </a:r>
            <a:r>
              <a:rPr lang="en-US" dirty="0"/>
              <a:t> were the biggest predictors no matter which model I used.</a:t>
            </a:r>
          </a:p>
          <a:p>
            <a:endParaRPr lang="en-US" dirty="0"/>
          </a:p>
        </p:txBody>
      </p:sp>
      <p:sp>
        <p:nvSpPr>
          <p:cNvPr id="4" name="Slide Number Placeholder 3">
            <a:extLst>
              <a:ext uri="{FF2B5EF4-FFF2-40B4-BE49-F238E27FC236}">
                <a16:creationId xmlns:a16="http://schemas.microsoft.com/office/drawing/2014/main" id="{4453E3F8-8185-F97B-2F08-1F44FCE2A5AB}"/>
              </a:ext>
            </a:extLst>
          </p:cNvPr>
          <p:cNvSpPr>
            <a:spLocks noGrp="1"/>
          </p:cNvSpPr>
          <p:nvPr>
            <p:ph type="sldNum" sz="quarter" idx="5"/>
          </p:nvPr>
        </p:nvSpPr>
        <p:spPr/>
        <p:txBody>
          <a:bodyPr/>
          <a:lstStyle/>
          <a:p>
            <a:fld id="{A89C7E07-3C67-C64C-8DA0-0404F6303970}" type="slidenum">
              <a:rPr lang="en-US" smtClean="0"/>
              <a:t>6</a:t>
            </a:fld>
            <a:endParaRPr lang="en-US" dirty="0"/>
          </a:p>
        </p:txBody>
      </p:sp>
    </p:spTree>
    <p:extLst>
      <p:ext uri="{BB962C8B-B14F-4D97-AF65-F5344CB8AC3E}">
        <p14:creationId xmlns:p14="http://schemas.microsoft.com/office/powerpoint/2010/main" val="37277777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this slide, we’re looking at the distribution of stress levels reported in the dataset. Each bar represents how many people selected each stress rating from 1 to 10.</a:t>
            </a:r>
          </a:p>
          <a:p>
            <a:r>
              <a:rPr lang="en-US" dirty="0"/>
              <a:t>What stands out immediately is that most people fall into the </a:t>
            </a:r>
            <a:r>
              <a:rPr lang="en-US" b="1" dirty="0"/>
              <a:t>moderate to high stress range</a:t>
            </a:r>
            <a:r>
              <a:rPr lang="en-US" dirty="0"/>
              <a:t>. The highest frequencies appear at stress levels </a:t>
            </a:r>
            <a:r>
              <a:rPr lang="en-US" b="1" dirty="0"/>
              <a:t>6, 7, and 8</a:t>
            </a:r>
            <a:r>
              <a:rPr lang="en-US" dirty="0"/>
              <a:t>, with level 7 being the most common overall. That means a large portion of the sample is experiencing noticeably elevated stress.</a:t>
            </a:r>
          </a:p>
          <a:p>
            <a:r>
              <a:rPr lang="en-US" dirty="0"/>
              <a:t>On the opposite end, very few participants reported </a:t>
            </a:r>
            <a:r>
              <a:rPr lang="en-US" b="1" dirty="0"/>
              <a:t>low stress levels</a:t>
            </a:r>
            <a:r>
              <a:rPr lang="en-US" dirty="0"/>
              <a:t>, especially in the 2–4 range. This tells us that low stress is actually uncommon in this group, and high stress is the norm rather than the exception.</a:t>
            </a:r>
          </a:p>
          <a:p>
            <a:r>
              <a:rPr lang="en-US" dirty="0"/>
              <a:t>This distribution also helps set the stage for the rest of the project. Since so many people are concentrated at higher stress levels, it becomes especially valuable to understand what lifestyle factors—like screen time or sleep—are contributing to these elevated scores.</a:t>
            </a:r>
          </a:p>
          <a:p>
            <a:r>
              <a:rPr lang="en-US" dirty="0"/>
              <a:t>So overall, this chart shows us that stress isn’t evenly distributed. It’s weighted heavily toward the higher end, which makes predicting and managing stress an important challenge.</a:t>
            </a:r>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7</a:t>
            </a:fld>
            <a:endParaRPr lang="en-US" dirty="0"/>
          </a:p>
        </p:txBody>
      </p:sp>
    </p:spTree>
    <p:extLst>
      <p:ext uri="{BB962C8B-B14F-4D97-AF65-F5344CB8AC3E}">
        <p14:creationId xmlns:p14="http://schemas.microsoft.com/office/powerpoint/2010/main" val="5011604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heatmap shows how each variable relates to stress and to the other habits in the dataset.</a:t>
            </a:r>
          </a:p>
          <a:p>
            <a:r>
              <a:rPr lang="en-US" dirty="0"/>
              <a:t>The strongest pattern is that </a:t>
            </a:r>
            <a:r>
              <a:rPr lang="en-US" b="1" dirty="0"/>
              <a:t>screen time and stress are highly positively correlated</a:t>
            </a:r>
            <a:r>
              <a:rPr lang="en-US" dirty="0"/>
              <a:t>—the more time people spend on screens, the more stressed they tend to be.</a:t>
            </a:r>
          </a:p>
          <a:p>
            <a:r>
              <a:rPr lang="en-US" dirty="0"/>
              <a:t>We also see that </a:t>
            </a:r>
            <a:r>
              <a:rPr lang="en-US" b="1" dirty="0"/>
              <a:t>sleep quality has a strong negative correlation with stress</a:t>
            </a:r>
            <a:r>
              <a:rPr lang="en-US" dirty="0"/>
              <a:t>, meaning better sleep is linked to lower stress.</a:t>
            </a:r>
          </a:p>
          <a:p>
            <a:r>
              <a:rPr lang="en-US" dirty="0"/>
              <a:t>Screen time and sleep quality are also strongly negatively related, which suggests screen time may indirectly affect stress by hurting sleep.</a:t>
            </a:r>
          </a:p>
          <a:p>
            <a:r>
              <a:rPr lang="en-US" dirty="0"/>
              <a:t>Happiness moves in the opposite direction of stress as well, which makes sense.</a:t>
            </a:r>
          </a:p>
          <a:p>
            <a:r>
              <a:rPr lang="en-US" dirty="0"/>
              <a:t>Other features like exercise and days without social media show almost no relationship with stress in this dataset.</a:t>
            </a:r>
          </a:p>
          <a:p>
            <a:r>
              <a:rPr lang="en-US" dirty="0"/>
              <a:t>Overall, this heatmap confirms that </a:t>
            </a:r>
            <a:r>
              <a:rPr lang="en-US" b="1" dirty="0"/>
              <a:t>screen time and sleep are the main predictors of stress</a:t>
            </a:r>
            <a:r>
              <a:rPr lang="en-US" dirty="0"/>
              <a:t>, and they are strongly connected to each other.”</a:t>
            </a:r>
          </a:p>
        </p:txBody>
      </p:sp>
      <p:sp>
        <p:nvSpPr>
          <p:cNvPr id="4" name="Slide Number Placeholder 3"/>
          <p:cNvSpPr>
            <a:spLocks noGrp="1"/>
          </p:cNvSpPr>
          <p:nvPr>
            <p:ph type="sldNum" sz="quarter" idx="5"/>
          </p:nvPr>
        </p:nvSpPr>
        <p:spPr/>
        <p:txBody>
          <a:bodyPr/>
          <a:lstStyle/>
          <a:p>
            <a:fld id="{A89C7E07-3C67-C64C-8DA0-0404F6303970}" type="slidenum">
              <a:rPr lang="en-US" smtClean="0"/>
              <a:t>8</a:t>
            </a:fld>
            <a:endParaRPr lang="en-US" dirty="0"/>
          </a:p>
        </p:txBody>
      </p:sp>
    </p:spTree>
    <p:extLst>
      <p:ext uri="{BB962C8B-B14F-4D97-AF65-F5344CB8AC3E}">
        <p14:creationId xmlns:p14="http://schemas.microsoft.com/office/powerpoint/2010/main" val="40502331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chart compares stress levels across different social media platforms.</a:t>
            </a:r>
            <a:br>
              <a:rPr lang="en-US" dirty="0"/>
            </a:br>
            <a:r>
              <a:rPr lang="en-US" dirty="0"/>
              <a:t>The key point is that the differences are </a:t>
            </a:r>
            <a:r>
              <a:rPr lang="en-US" b="1" dirty="0"/>
              <a:t>very small</a:t>
            </a:r>
            <a:r>
              <a:rPr lang="en-US" dirty="0"/>
              <a:t>.</a:t>
            </a:r>
          </a:p>
          <a:p>
            <a:r>
              <a:rPr lang="en-US" dirty="0"/>
              <a:t>All platforms show similar median stress levels—mostly around </a:t>
            </a:r>
            <a:r>
              <a:rPr lang="en-US" b="1" dirty="0"/>
              <a:t>6 or 7</a:t>
            </a:r>
            <a:r>
              <a:rPr lang="en-US" dirty="0"/>
              <a:t>.</a:t>
            </a:r>
            <a:br>
              <a:rPr lang="en-US" dirty="0"/>
            </a:br>
            <a:r>
              <a:rPr lang="en-US" dirty="0"/>
              <a:t>There’s no platform that clearly causes higher or lower stress in this dataset.</a:t>
            </a:r>
          </a:p>
          <a:p>
            <a:r>
              <a:rPr lang="en-US" dirty="0"/>
              <a:t>We do see some outliers, but overall the spread is almost the same across Facebook, LinkedIn, YouTube, TikTok, Twitter, and Instagram.</a:t>
            </a:r>
          </a:p>
          <a:p>
            <a:r>
              <a:rPr lang="en-US" dirty="0"/>
              <a:t>This tells us that </a:t>
            </a:r>
            <a:r>
              <a:rPr lang="en-US" b="1" dirty="0"/>
              <a:t>social media platform choice isn’t a strong predictor of stress</a:t>
            </a:r>
            <a:r>
              <a:rPr lang="en-US" dirty="0"/>
              <a:t> compared to screen time or sleep.</a:t>
            </a:r>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9</a:t>
            </a:fld>
            <a:endParaRPr lang="en-US" dirty="0"/>
          </a:p>
        </p:txBody>
      </p:sp>
    </p:spTree>
    <p:extLst>
      <p:ext uri="{BB962C8B-B14F-4D97-AF65-F5344CB8AC3E}">
        <p14:creationId xmlns:p14="http://schemas.microsoft.com/office/powerpoint/2010/main" val="634596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41327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and Table">
    <p:bg>
      <p:bgPr>
        <a:solidFill>
          <a:schemeClr val="tx1"/>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F555767-B3D8-BD57-1D42-7F6E1E66892B}"/>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9" name="Freeform 13">
              <a:extLst>
                <a:ext uri="{FF2B5EF4-FFF2-40B4-BE49-F238E27FC236}">
                  <a16:creationId xmlns:a16="http://schemas.microsoft.com/office/drawing/2014/main" id="{BC972B6D-098C-52F6-E990-52623B368FB1}"/>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5" name="Freeform 14">
              <a:extLst>
                <a:ext uri="{FF2B5EF4-FFF2-40B4-BE49-F238E27FC236}">
                  <a16:creationId xmlns:a16="http://schemas.microsoft.com/office/drawing/2014/main" id="{3F0D3EE3-9A8C-531D-1EEE-1AFAB9F3BCAE}"/>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7" name="Freeform 15">
              <a:extLst>
                <a:ext uri="{FF2B5EF4-FFF2-40B4-BE49-F238E27FC236}">
                  <a16:creationId xmlns:a16="http://schemas.microsoft.com/office/drawing/2014/main" id="{A2BE192C-1768-890B-EC1B-5ED6E1F8259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3661409" y="4661717"/>
            <a:ext cx="7936230" cy="138076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3670935"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584005"/>
            <a:ext cx="2825115" cy="3999060"/>
          </a:xfrm>
        </p:spPr>
        <p:txBody>
          <a:bodyPr lIns="0" tIns="274320">
            <a:normAutofit/>
          </a:bodyPr>
          <a:lstStyle>
            <a:lvl1pPr marL="0" indent="0">
              <a:spcBef>
                <a:spcPts val="1800"/>
              </a:spcBef>
              <a:buFont typeface="Arial" panose="020B0604020202020204" pitchFamily="34" charset="0"/>
              <a:buNone/>
              <a:defRPr sz="2000"/>
            </a:lvl1pPr>
            <a:lvl2pPr marL="457200" indent="0">
              <a:spcBef>
                <a:spcPts val="1800"/>
              </a:spcBef>
              <a:buNone/>
              <a:defRPr sz="2000"/>
            </a:lvl2pPr>
            <a:lvl3pPr marL="914400" indent="0">
              <a:spcBef>
                <a:spcPts val="1800"/>
              </a:spcBef>
              <a:buNone/>
              <a:defRPr sz="2000"/>
            </a:lvl3pPr>
            <a:lvl4pPr marL="1371600" indent="0">
              <a:spcBef>
                <a:spcPts val="1800"/>
              </a:spcBef>
              <a:buNone/>
              <a:defRPr sz="2000"/>
            </a:lvl4pPr>
            <a:lvl5pPr marL="1828800" indent="0">
              <a:spcBef>
                <a:spcPts val="1800"/>
              </a:spcBef>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3670934" y="584005"/>
            <a:ext cx="7926705" cy="399906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2244329111"/>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198408"/>
            <a:ext cx="10972800" cy="1574317"/>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595523" y="2676525"/>
            <a:ext cx="5746750" cy="359747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7620000" y="2676525"/>
            <a:ext cx="3947160" cy="3597470"/>
          </a:xfrm>
        </p:spPr>
        <p:txBody>
          <a:bodyPr lIns="0">
            <a:normAutofit/>
          </a:bodyPr>
          <a:lstStyle>
            <a:lvl1pPr marL="342900" indent="-342900">
              <a:spcBef>
                <a:spcPts val="1800"/>
              </a:spcBef>
              <a:buFont typeface="Arial" panose="020B0604020202020204" pitchFamily="34" charset="0"/>
              <a:buChar char="•"/>
              <a:defRPr sz="2000"/>
            </a:lvl1pPr>
            <a:lvl2pPr>
              <a:spcBef>
                <a:spcPts val="18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649744719"/>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2">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02400"/>
            <a:ext cx="10972800" cy="1570325"/>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9" name="Table Placeholder 2">
            <a:extLst>
              <a:ext uri="{FF2B5EF4-FFF2-40B4-BE49-F238E27FC236}">
                <a16:creationId xmlns:a16="http://schemas.microsoft.com/office/drawing/2014/main" id="{1506B022-475A-6647-98FF-D5C319A0C7C4}"/>
              </a:ext>
            </a:extLst>
          </p:cNvPr>
          <p:cNvSpPr>
            <a:spLocks noGrp="1"/>
          </p:cNvSpPr>
          <p:nvPr>
            <p:ph type="tbl" sz="quarter" idx="10"/>
          </p:nvPr>
        </p:nvSpPr>
        <p:spPr>
          <a:xfrm>
            <a:off x="594360" y="2628629"/>
            <a:ext cx="10972800" cy="3636740"/>
          </a:xfrm>
        </p:spPr>
        <p:txBody>
          <a:bodyPr>
            <a:noAutofit/>
          </a:bodyPr>
          <a:lstStyle>
            <a:lvl1pPr>
              <a:defRPr/>
            </a:lvl1pPr>
          </a:lstStyle>
          <a:p>
            <a:r>
              <a:rPr lang="en-US"/>
              <a:t>Click icon to add table</a:t>
            </a:r>
            <a:endParaRPr lang="en-US" dirty="0"/>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0410957"/>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594360"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flipH="1" flipV="1">
            <a:off x="6092752" y="0"/>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594360"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4" name="Straight Connector 3">
            <a:extLst>
              <a:ext uri="{FF2B5EF4-FFF2-40B4-BE49-F238E27FC236}">
                <a16:creationId xmlns:a16="http://schemas.microsoft.com/office/drawing/2014/main" id="{58B149C6-5AAC-B8E5-5411-EA38821F6754}"/>
              </a:ext>
              <a:ext uri="{C183D7F6-B498-43B3-948B-1728B52AA6E4}">
                <adec:decorative xmlns:adec="http://schemas.microsoft.com/office/drawing/2017/decorative" val="1"/>
              </a:ext>
            </a:extLst>
          </p:cNvPr>
          <p:cNvCxnSpPr>
            <a:cxnSpLocks/>
          </p:cNvCxnSpPr>
          <p:nvPr userDrawn="1"/>
        </p:nvCxnSpPr>
        <p:spPr>
          <a:xfrm>
            <a:off x="594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69273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06C6F65-35CD-D64B-992A-0C1C1E00384D}"/>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7" name="AutoShape 24">
              <a:extLst>
                <a:ext uri="{FF2B5EF4-FFF2-40B4-BE49-F238E27FC236}">
                  <a16:creationId xmlns:a16="http://schemas.microsoft.com/office/drawing/2014/main" id="{CFD467E2-FF13-7E4F-BEF9-EA1A17665B2D}"/>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8" name="Freeform 7">
              <a:extLst>
                <a:ext uri="{FF2B5EF4-FFF2-40B4-BE49-F238E27FC236}">
                  <a16:creationId xmlns:a16="http://schemas.microsoft.com/office/drawing/2014/main" id="{CA85A327-3157-B442-993A-6900F71249AC}"/>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9" name="Freeform 8">
              <a:extLst>
                <a:ext uri="{FF2B5EF4-FFF2-40B4-BE49-F238E27FC236}">
                  <a16:creationId xmlns:a16="http://schemas.microsoft.com/office/drawing/2014/main" id="{9A459CB4-74AF-0544-AB1E-7CC6D10F84EB}"/>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0" name="Freeform 9">
              <a:extLst>
                <a:ext uri="{FF2B5EF4-FFF2-40B4-BE49-F238E27FC236}">
                  <a16:creationId xmlns:a16="http://schemas.microsoft.com/office/drawing/2014/main" id="{95A20BFD-9142-D64A-A78A-61B75FCA0D76}"/>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B80736DF-C890-DB47-AEAA-D3D92505E632}"/>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2" name="Title 1">
            <a:extLst>
              <a:ext uri="{FF2B5EF4-FFF2-40B4-BE49-F238E27FC236}">
                <a16:creationId xmlns:a16="http://schemas.microsoft.com/office/drawing/2014/main" id="{39F93F26-ED5C-E74E-BFBD-E3054DC1B9C1}"/>
              </a:ext>
            </a:extLst>
          </p:cNvPr>
          <p:cNvSpPr>
            <a:spLocks noGrp="1"/>
          </p:cNvSpPr>
          <p:nvPr>
            <p:ph type="title" hasCustomPrompt="1"/>
          </p:nvPr>
        </p:nvSpPr>
        <p:spPr>
          <a:xfrm>
            <a:off x="594360" y="189572"/>
            <a:ext cx="6787747" cy="1593507"/>
          </a:xfrm>
          <a:prstGeom prst="rect">
            <a:avLst/>
          </a:prstGeom>
        </p:spPr>
        <p:txBody>
          <a:bodyPr lIns="0" tIns="0" rIns="0" bIns="0" anchor="b" anchorCtr="0">
            <a:noAutofit/>
          </a:bodyPr>
          <a:lstStyle>
            <a:lvl1pPr>
              <a:defRPr sz="4400" b="1" i="0" spc="50" baseline="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186153BD-9D2B-47EB-3553-1D3F6663B2A3}"/>
              </a:ext>
            </a:extLst>
          </p:cNvPr>
          <p:cNvSpPr>
            <a:spLocks noGrp="1"/>
          </p:cNvSpPr>
          <p:nvPr>
            <p:ph sz="quarter" idx="13" hasCustomPrompt="1"/>
          </p:nvPr>
        </p:nvSpPr>
        <p:spPr>
          <a:xfrm>
            <a:off x="594359" y="2281918"/>
            <a:ext cx="6787747" cy="3708517"/>
          </a:xfrm>
        </p:spPr>
        <p:txBody>
          <a:bodyPr lIns="0" tIns="228600" rIns="0" bIns="0">
            <a:normAutofit/>
          </a:bodyPr>
          <a:lstStyle>
            <a:lvl1pPr marL="283464" indent="-283464">
              <a:lnSpc>
                <a:spcPct val="80000"/>
              </a:lnSpc>
              <a:spcBef>
                <a:spcPts val="2200"/>
              </a:spcBef>
              <a:buFont typeface="Arial" panose="020B0604020202020204" pitchFamily="34" charset="0"/>
              <a:buChar char="•"/>
              <a:defRPr lang="en-US" sz="2400" b="1" i="0" kern="1200" dirty="0">
                <a:solidFill>
                  <a:schemeClr val="tx2">
                    <a:lumMod val="75000"/>
                  </a:schemeClr>
                </a:solidFill>
                <a:latin typeface="+mn-lt"/>
                <a:ea typeface="+mn-ea"/>
                <a:cs typeface="+mn-cs"/>
              </a:defRPr>
            </a:lvl1pPr>
            <a:lvl2pPr indent="-283464">
              <a:spcBef>
                <a:spcPts val="6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3" name="Slide Number Placeholder 42">
            <a:extLst>
              <a:ext uri="{FF2B5EF4-FFF2-40B4-BE49-F238E27FC236}">
                <a16:creationId xmlns:a16="http://schemas.microsoft.com/office/drawing/2014/main" id="{D80CCC8F-9CF1-9621-04EB-DFA68FEE42D2}"/>
              </a:ext>
            </a:extLst>
          </p:cNvPr>
          <p:cNvSpPr>
            <a:spLocks noGrp="1"/>
          </p:cNvSpPr>
          <p:nvPr>
            <p:ph type="sldNum" sz="quarter" idx="26"/>
          </p:nvPr>
        </p:nvSpPr>
        <p:spPr/>
        <p:txBody>
          <a:bodyPr/>
          <a:lstStyle/>
          <a:p>
            <a:fld id="{294A09A9-5501-47C1-A89A-A340965A2BE2}" type="slidenum">
              <a:rPr lang="en-US" smtClean="0"/>
              <a:pPr/>
              <a:t>‹#›</a:t>
            </a:fld>
            <a:endParaRPr lang="en-US" dirty="0">
              <a:latin typeface="+mn-lt"/>
            </a:endParaRPr>
          </a:p>
        </p:txBody>
      </p:sp>
      <p:sp>
        <p:nvSpPr>
          <p:cNvPr id="42" name="Date Placeholder 41">
            <a:extLst>
              <a:ext uri="{FF2B5EF4-FFF2-40B4-BE49-F238E27FC236}">
                <a16:creationId xmlns:a16="http://schemas.microsoft.com/office/drawing/2014/main" id="{29CE2856-DB8F-5603-C085-74C70560FAC8}"/>
              </a:ext>
            </a:extLst>
          </p:cNvPr>
          <p:cNvSpPr>
            <a:spLocks noGrp="1"/>
          </p:cNvSpPr>
          <p:nvPr>
            <p:ph type="dt" sz="half" idx="25"/>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979826C1-7A52-DA25-F422-EE62DED7D1B6}"/>
              </a:ext>
              <a:ext uri="{C183D7F6-B498-43B3-948B-1728B52AA6E4}">
                <adec:decorative xmlns:adec="http://schemas.microsoft.com/office/drawing/2017/decorative" val="1"/>
              </a:ext>
            </a:extLst>
          </p:cNvPr>
          <p:cNvCxnSpPr>
            <a:cxnSpLocks/>
          </p:cNvCxnSpPr>
          <p:nvPr userDrawn="1"/>
        </p:nvCxnSpPr>
        <p:spPr>
          <a:xfrm>
            <a:off x="594360" y="2148840"/>
            <a:ext cx="2130552" cy="0"/>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18089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79D0555-EBDC-B53A-212D-A5921795FEC8}"/>
              </a:ext>
            </a:extLst>
          </p:cNvPr>
          <p:cNvSpPr>
            <a:spLocks noGrp="1"/>
          </p:cNvSpPr>
          <p:nvPr>
            <p:ph type="pic" sz="quarter" idx="13"/>
          </p:nvPr>
        </p:nvSpPr>
        <p:spPr>
          <a:xfrm>
            <a:off x="0" y="0"/>
            <a:ext cx="12192000" cy="6880543"/>
          </a:xfrm>
          <a:custGeom>
            <a:avLst/>
            <a:gdLst>
              <a:gd name="connsiteX0" fmla="*/ 6309360 w 12192000"/>
              <a:gd name="connsiteY0" fmla="*/ 3951843 h 6880543"/>
              <a:gd name="connsiteX1" fmla="*/ 6309360 w 12192000"/>
              <a:gd name="connsiteY1" fmla="*/ 4052427 h 6880543"/>
              <a:gd name="connsiteX2" fmla="*/ 8442960 w 12192000"/>
              <a:gd name="connsiteY2" fmla="*/ 4052427 h 6880543"/>
              <a:gd name="connsiteX3" fmla="*/ 8442960 w 12192000"/>
              <a:gd name="connsiteY3" fmla="*/ 3951843 h 6880543"/>
              <a:gd name="connsiteX4" fmla="*/ 0 w 12192000"/>
              <a:gd name="connsiteY4" fmla="*/ 0 h 6880543"/>
              <a:gd name="connsiteX5" fmla="*/ 12192000 w 12192000"/>
              <a:gd name="connsiteY5" fmla="*/ 0 h 6880543"/>
              <a:gd name="connsiteX6" fmla="*/ 12192000 w 12192000"/>
              <a:gd name="connsiteY6" fmla="*/ 6880543 h 6880543"/>
              <a:gd name="connsiteX7" fmla="*/ 0 w 12192000"/>
              <a:gd name="connsiteY7" fmla="*/ 6880543 h 6880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80543">
                <a:moveTo>
                  <a:pt x="6309360" y="3951843"/>
                </a:moveTo>
                <a:lnTo>
                  <a:pt x="6309360" y="4052427"/>
                </a:lnTo>
                <a:lnTo>
                  <a:pt x="8442960" y="4052427"/>
                </a:lnTo>
                <a:lnTo>
                  <a:pt x="8442960" y="3951843"/>
                </a:lnTo>
                <a:close/>
                <a:moveTo>
                  <a:pt x="0" y="0"/>
                </a:moveTo>
                <a:lnTo>
                  <a:pt x="12192000" y="0"/>
                </a:lnTo>
                <a:lnTo>
                  <a:pt x="12192000" y="6880543"/>
                </a:lnTo>
                <a:lnTo>
                  <a:pt x="0" y="6880543"/>
                </a:lnTo>
                <a:close/>
              </a:path>
            </a:pathLst>
          </a:custGeom>
        </p:spPr>
        <p:txBody>
          <a:bodyPr wrap="square" tIns="182880">
            <a:noAutofit/>
          </a:bodyPr>
          <a:lstStyle>
            <a:lvl1pPr marL="0" indent="0" algn="ctr">
              <a:buNone/>
              <a:defRPr sz="2000">
                <a:solidFill>
                  <a:schemeClr val="tx1"/>
                </a:solidFill>
              </a:defRPr>
            </a:lvl1pPr>
          </a:lstStyle>
          <a:p>
            <a:r>
              <a:rPr lang="en-US"/>
              <a:t>Click icon to add picture</a:t>
            </a:r>
            <a:endParaRPr lang="en-US" dirty="0"/>
          </a:p>
        </p:txBody>
      </p:sp>
      <p:sp>
        <p:nvSpPr>
          <p:cNvPr id="18" name="Title 1">
            <a:extLst>
              <a:ext uri="{FF2B5EF4-FFF2-40B4-BE49-F238E27FC236}">
                <a16:creationId xmlns:a16="http://schemas.microsoft.com/office/drawing/2014/main" id="{8D492973-78E3-D34E-835E-CF2D4517016D}"/>
              </a:ext>
            </a:extLst>
          </p:cNvPr>
          <p:cNvSpPr>
            <a:spLocks noGrp="1"/>
          </p:cNvSpPr>
          <p:nvPr>
            <p:ph type="title" hasCustomPrompt="1"/>
          </p:nvPr>
        </p:nvSpPr>
        <p:spPr>
          <a:xfrm>
            <a:off x="6309359" y="444933"/>
            <a:ext cx="5477479" cy="3291840"/>
          </a:xfrm>
          <a:prstGeom prst="rect">
            <a:avLst/>
          </a:prstGeom>
        </p:spPr>
        <p:txBody>
          <a:bodyPr lIns="0" tIns="0" rIns="0" bIns="0" anchor="b" anchorCtr="0">
            <a:noAutofit/>
          </a:bodyPr>
          <a:lstStyle>
            <a:lvl1pPr>
              <a:defRPr sz="6000" b="1" i="0" baseline="0">
                <a:solidFill>
                  <a:schemeClr val="tx1"/>
                </a:solidFill>
                <a:latin typeface="+mj-lt"/>
              </a:defRPr>
            </a:lvl1pPr>
          </a:lstStyle>
          <a:p>
            <a:r>
              <a:rPr lang="en-US" dirty="0"/>
              <a:t>Click to add title </a:t>
            </a:r>
          </a:p>
        </p:txBody>
      </p:sp>
      <p:sp>
        <p:nvSpPr>
          <p:cNvPr id="7" name="Rectangle 6">
            <a:extLst>
              <a:ext uri="{FF2B5EF4-FFF2-40B4-BE49-F238E27FC236}">
                <a16:creationId xmlns:a16="http://schemas.microsoft.com/office/drawing/2014/main" id="{D96BA398-1ED2-1FCA-63B9-8915A8C7A524}"/>
              </a:ext>
              <a:ext uri="{C183D7F6-B498-43B3-948B-1728B52AA6E4}">
                <adec:decorative xmlns:adec="http://schemas.microsoft.com/office/drawing/2017/decorative" val="1"/>
              </a:ext>
            </a:extLst>
          </p:cNvPr>
          <p:cNvSpPr/>
          <p:nvPr userDrawn="1"/>
        </p:nvSpPr>
        <p:spPr>
          <a:xfrm>
            <a:off x="6309360" y="3951843"/>
            <a:ext cx="2133600" cy="100584"/>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9169562"/>
      </p:ext>
    </p:extLst>
  </p:cSld>
  <p:clrMapOvr>
    <a:masterClrMapping/>
  </p:clrMapOvr>
  <p:extLst>
    <p:ext uri="{DCECCB84-F9BA-43D5-87BE-67443E8EF086}">
      <p15:sldGuideLst xmlns:p15="http://schemas.microsoft.com/office/powerpoint/2012/main">
        <p15:guide id="2" pos="7104">
          <p15:clr>
            <a:srgbClr val="FBAE40"/>
          </p15:clr>
        </p15:guide>
        <p15:guide id="3" pos="4344" userDrawn="1">
          <p15:clr>
            <a:srgbClr val="FBAE40"/>
          </p15:clr>
        </p15:guide>
        <p15:guide id="4" pos="4560" userDrawn="1">
          <p15:clr>
            <a:srgbClr val="FBAE40"/>
          </p15:clr>
        </p15:guide>
        <p15:guide id="8" orient="horz" pos="184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299835" y="43052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sp>
        <p:nvSpPr>
          <p:cNvPr id="6" name="Picture Placeholder 5">
            <a:extLst>
              <a:ext uri="{FF2B5EF4-FFF2-40B4-BE49-F238E27FC236}">
                <a16:creationId xmlns:a16="http://schemas.microsoft.com/office/drawing/2014/main" id="{A9973BC6-F6E5-0B3B-C8AB-0AC4020D4E8B}"/>
              </a:ext>
            </a:extLst>
          </p:cNvPr>
          <p:cNvSpPr>
            <a:spLocks noGrp="1"/>
          </p:cNvSpPr>
          <p:nvPr>
            <p:ph type="pic" sz="quarter" idx="12"/>
          </p:nvPr>
        </p:nvSpPr>
        <p:spPr>
          <a:xfrm>
            <a:off x="0" y="-11113"/>
            <a:ext cx="5791200" cy="6880226"/>
          </a:xfrm>
        </p:spPr>
        <p:txBody>
          <a:bodyPr>
            <a:normAutofit/>
          </a:bodyPr>
          <a:lstStyle>
            <a:lvl1pPr marL="0" indent="0" algn="ctr">
              <a:buNone/>
              <a:defRPr sz="2000"/>
            </a:lvl1pPr>
          </a:lstStyle>
          <a:p>
            <a:r>
              <a:rPr lang="en-US"/>
              <a:t>Click icon to add picture</a:t>
            </a:r>
            <a:endParaRPr lang="en-US" dirty="0"/>
          </a:p>
        </p:txBody>
      </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299835" y="456860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7" name="Straight Connector 6">
            <a:extLst>
              <a:ext uri="{FF2B5EF4-FFF2-40B4-BE49-F238E27FC236}">
                <a16:creationId xmlns:a16="http://schemas.microsoft.com/office/drawing/2014/main" id="{29169ED6-4B82-6844-119F-AC15CDF2D3E5}"/>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87914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ummary 2">
    <p:bg>
      <p:bgPr>
        <a:solidFill>
          <a:schemeClr val="tx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57F1500-1A16-D1EF-4F0C-030852B291FC}"/>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grpSp>
        <p:nvGrpSpPr>
          <p:cNvPr id="10" name="Group 9">
            <a:extLst>
              <a:ext uri="{FF2B5EF4-FFF2-40B4-BE49-F238E27FC236}">
                <a16:creationId xmlns:a16="http://schemas.microsoft.com/office/drawing/2014/main" id="{2D07A0BE-3890-193E-9439-F294E61A71B9}"/>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11" name="Freeform 19">
              <a:extLst>
                <a:ext uri="{FF2B5EF4-FFF2-40B4-BE49-F238E27FC236}">
                  <a16:creationId xmlns:a16="http://schemas.microsoft.com/office/drawing/2014/main" id="{C05217ED-C258-E6CE-BA7F-28A6EA41BCD3}"/>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20">
              <a:extLst>
                <a:ext uri="{FF2B5EF4-FFF2-40B4-BE49-F238E27FC236}">
                  <a16:creationId xmlns:a16="http://schemas.microsoft.com/office/drawing/2014/main" id="{F3E11A1F-14DD-BA35-D7D7-4D4ADEAA348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21">
              <a:extLst>
                <a:ext uri="{FF2B5EF4-FFF2-40B4-BE49-F238E27FC236}">
                  <a16:creationId xmlns:a16="http://schemas.microsoft.com/office/drawing/2014/main" id="{F14541B0-973F-7E21-1019-D2FB83C8C0D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hasCustomPrompt="1"/>
          </p:nvPr>
        </p:nvSpPr>
        <p:spPr>
          <a:xfrm>
            <a:off x="594360" y="102875"/>
            <a:ext cx="10873740" cy="1680205"/>
          </a:xfrm>
          <a:prstGeom prst="rect">
            <a:avLst/>
          </a:prstGeom>
        </p:spPr>
        <p:txBody>
          <a:bodyPr lIns="0" tIns="0" rIns="0" bIns="0" anchor="b" anchorCtr="0">
            <a:noAutofit/>
          </a:bodyPr>
          <a:lstStyle>
            <a:lvl1pPr>
              <a:defRPr sz="4400" b="1" i="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F6FE0DC0-B0D7-F4D6-8038-177AD7A8C211}"/>
              </a:ext>
            </a:extLst>
          </p:cNvPr>
          <p:cNvSpPr>
            <a:spLocks noGrp="1"/>
          </p:cNvSpPr>
          <p:nvPr>
            <p:ph sz="quarter" idx="13" hasCustomPrompt="1"/>
          </p:nvPr>
        </p:nvSpPr>
        <p:spPr>
          <a:xfrm>
            <a:off x="3657600" y="2282008"/>
            <a:ext cx="7810500" cy="3699328"/>
          </a:xfrm>
        </p:spPr>
        <p:txBody>
          <a:bodyPr lIns="0" tIns="228600" rIns="0" bIns="0">
            <a:normAutofit/>
          </a:bodyPr>
          <a:lstStyle>
            <a:lvl1pPr marL="283464" indent="-283464">
              <a:spcBef>
                <a:spcPts val="1800"/>
              </a:spcBef>
              <a:buFont typeface="Arial" panose="020B0604020202020204" pitchFamily="34" charset="0"/>
              <a:buChar char="•"/>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7">
            <a:extLst>
              <a:ext uri="{FF2B5EF4-FFF2-40B4-BE49-F238E27FC236}">
                <a16:creationId xmlns:a16="http://schemas.microsoft.com/office/drawing/2014/main" id="{7ED58739-4346-5104-B1AC-89ED035912AF}"/>
              </a:ext>
            </a:extLst>
          </p:cNvPr>
          <p:cNvSpPr>
            <a:spLocks noGrp="1"/>
          </p:cNvSpPr>
          <p:nvPr>
            <p:ph type="sldNum" sz="quarter" idx="22"/>
          </p:nvPr>
        </p:nvSpPr>
        <p:spPr/>
        <p:txBody>
          <a:bodyPr/>
          <a:lstStyle/>
          <a:p>
            <a:fld id="{294A09A9-5501-47C1-A89A-A340965A2BE2}" type="slidenum">
              <a:rPr lang="en-US" smtClean="0"/>
              <a:pPr/>
              <a:t>‹#›</a:t>
            </a:fld>
            <a:endParaRPr lang="en-US" dirty="0">
              <a:latin typeface="+mn-lt"/>
            </a:endParaRPr>
          </a:p>
        </p:txBody>
      </p:sp>
      <p:sp>
        <p:nvSpPr>
          <p:cNvPr id="5" name="Date Placeholder 4">
            <a:extLst>
              <a:ext uri="{FF2B5EF4-FFF2-40B4-BE49-F238E27FC236}">
                <a16:creationId xmlns:a16="http://schemas.microsoft.com/office/drawing/2014/main" id="{E9272B8D-F380-9F1A-C8E6-BDD2352B1763}"/>
              </a:ext>
            </a:extLst>
          </p:cNvPr>
          <p:cNvSpPr>
            <a:spLocks noGrp="1"/>
          </p:cNvSpPr>
          <p:nvPr>
            <p:ph type="dt" sz="half" idx="21"/>
          </p:nvPr>
        </p:nvSpPr>
        <p:spPr/>
        <p:txBody>
          <a:bodyPr/>
          <a:lstStyle/>
          <a:p>
            <a:endParaRPr lang="en-US" dirty="0">
              <a:latin typeface="+mn-lt"/>
            </a:endParaRPr>
          </a:p>
        </p:txBody>
      </p:sp>
    </p:spTree>
    <p:extLst>
      <p:ext uri="{BB962C8B-B14F-4D97-AF65-F5344CB8AC3E}">
        <p14:creationId xmlns:p14="http://schemas.microsoft.com/office/powerpoint/2010/main" val="140296414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309905"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spTree>
    <p:extLst>
      <p:ext uri="{BB962C8B-B14F-4D97-AF65-F5344CB8AC3E}">
        <p14:creationId xmlns:p14="http://schemas.microsoft.com/office/powerpoint/2010/main" val="2027108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78129"/>
            <a:ext cx="9778365" cy="1494596"/>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F14DA3C5-63E4-BAFB-1D68-47F71EEEE538}"/>
              </a:ext>
            </a:extLst>
          </p:cNvPr>
          <p:cNvSpPr>
            <a:spLocks noGrp="1"/>
          </p:cNvSpPr>
          <p:nvPr>
            <p:ph sz="quarter" idx="15" hasCustomPrompt="1"/>
          </p:nvPr>
        </p:nvSpPr>
        <p:spPr>
          <a:xfrm>
            <a:off x="594360"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9436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5">
            <a:extLst>
              <a:ext uri="{FF2B5EF4-FFF2-40B4-BE49-F238E27FC236}">
                <a16:creationId xmlns:a16="http://schemas.microsoft.com/office/drawing/2014/main" id="{BD11386D-847E-8CF5-E56A-42E80A65A089}"/>
              </a:ext>
            </a:extLst>
          </p:cNvPr>
          <p:cNvSpPr>
            <a:spLocks noGrp="1"/>
          </p:cNvSpPr>
          <p:nvPr>
            <p:ph sz="quarter" idx="16" hasCustomPrompt="1"/>
          </p:nvPr>
        </p:nvSpPr>
        <p:spPr>
          <a:xfrm>
            <a:off x="5881898"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1056953"/>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42E558A9-6DD6-E21D-3A8F-6707E1DD19F1}"/>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12" name="AutoShape 24">
              <a:extLst>
                <a:ext uri="{FF2B5EF4-FFF2-40B4-BE49-F238E27FC236}">
                  <a16:creationId xmlns:a16="http://schemas.microsoft.com/office/drawing/2014/main" id="{3FC994E4-318C-1E66-B4E4-8F8FD08E098F}"/>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7">
              <a:extLst>
                <a:ext uri="{FF2B5EF4-FFF2-40B4-BE49-F238E27FC236}">
                  <a16:creationId xmlns:a16="http://schemas.microsoft.com/office/drawing/2014/main" id="{17C00E6B-F625-6D6C-8364-9DD9F3C3628F}"/>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8">
              <a:extLst>
                <a:ext uri="{FF2B5EF4-FFF2-40B4-BE49-F238E27FC236}">
                  <a16:creationId xmlns:a16="http://schemas.microsoft.com/office/drawing/2014/main" id="{C6197B87-4F65-7981-9463-84830CD3687F}"/>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8" name="Freeform 9">
              <a:extLst>
                <a:ext uri="{FF2B5EF4-FFF2-40B4-BE49-F238E27FC236}">
                  <a16:creationId xmlns:a16="http://schemas.microsoft.com/office/drawing/2014/main" id="{86AA517C-7217-D864-B7E7-40984A2880DB}"/>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9" name="Freeform 10">
              <a:extLst>
                <a:ext uri="{FF2B5EF4-FFF2-40B4-BE49-F238E27FC236}">
                  <a16:creationId xmlns:a16="http://schemas.microsoft.com/office/drawing/2014/main" id="{524013C6-491C-CAA2-5BD6-7C73596711CC}"/>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6318885" y="3499667"/>
            <a:ext cx="4939666" cy="254281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6347460"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457201"/>
            <a:ext cx="5198269" cy="2305050"/>
          </a:xfrm>
        </p:spPr>
        <p:txBody>
          <a:bodyPr lIns="0" tIns="274320">
            <a:normAutofit/>
          </a:bodyPr>
          <a:lstStyle>
            <a:lvl1pPr marL="457200" indent="-457200">
              <a:spcBef>
                <a:spcPts val="1800"/>
              </a:spcBef>
              <a:buFont typeface="+mj-lt"/>
              <a:buAutoNum type="arabicPeriod"/>
              <a:defRPr sz="2000"/>
            </a:lvl1pPr>
            <a:lvl2pPr marL="914400" indent="-457200">
              <a:spcBef>
                <a:spcPts val="1800"/>
              </a:spcBef>
              <a:buFont typeface="+mj-lt"/>
              <a:buAutoNum type="alphaLcPeriod"/>
              <a:defRPr sz="2000"/>
            </a:lvl2pPr>
            <a:lvl3pPr marL="1371600" indent="-457200">
              <a:spcBef>
                <a:spcPts val="1800"/>
              </a:spcBef>
              <a:buFont typeface="+mj-lt"/>
              <a:buAutoNum type="arabicParenR"/>
              <a:defRPr sz="2000"/>
            </a:lvl3pPr>
            <a:lvl4pPr marL="1371600" indent="0">
              <a:spcBef>
                <a:spcPts val="1800"/>
              </a:spcBef>
              <a:buFont typeface="+mj-lt"/>
              <a:buNone/>
              <a:defRPr sz="2000"/>
            </a:lvl4pPr>
            <a:lvl5pPr marL="2286000" indent="-457200">
              <a:spcBef>
                <a:spcPts val="1800"/>
              </a:spcBef>
              <a:buFont typeface="+mj-lt"/>
              <a:buAutoNum type="arabicPeriod"/>
              <a:defRPr sz="2000"/>
            </a:lvl5pPr>
          </a:lstStyle>
          <a:p>
            <a:pPr lvl="0"/>
            <a:r>
              <a:rPr lang="en-US" dirty="0"/>
              <a:t>Click to add content</a:t>
            </a:r>
          </a:p>
          <a:p>
            <a:pPr lvl="1"/>
            <a:r>
              <a:rPr lang="en-US" dirty="0"/>
              <a:t>Second level</a:t>
            </a:r>
          </a:p>
          <a:p>
            <a:pPr lvl="2"/>
            <a:r>
              <a:rPr lang="en-US" dirty="0"/>
              <a:t>Third level</a:t>
            </a:r>
          </a:p>
          <a:p>
            <a:pPr lvl="3"/>
            <a:endParaRPr lang="en-US" dirty="0"/>
          </a:p>
        </p:txBody>
      </p:sp>
      <p:sp>
        <p:nvSpPr>
          <p:cNvPr id="2" name="Content Placeholder 5">
            <a:extLst>
              <a:ext uri="{FF2B5EF4-FFF2-40B4-BE49-F238E27FC236}">
                <a16:creationId xmlns:a16="http://schemas.microsoft.com/office/drawing/2014/main" id="{3AC171DA-232D-44C1-6B93-40BACB298F4B}"/>
              </a:ext>
            </a:extLst>
          </p:cNvPr>
          <p:cNvSpPr>
            <a:spLocks noGrp="1"/>
          </p:cNvSpPr>
          <p:nvPr>
            <p:ph sz="quarter" idx="15" hasCustomPrompt="1"/>
          </p:nvPr>
        </p:nvSpPr>
        <p:spPr>
          <a:xfrm>
            <a:off x="594360" y="2810595"/>
            <a:ext cx="5198269" cy="3319513"/>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554606805"/>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Content and Picture">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75310" y="278129"/>
            <a:ext cx="5063490" cy="2354026"/>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3" name="Content Placeholder 5">
            <a:extLst>
              <a:ext uri="{FF2B5EF4-FFF2-40B4-BE49-F238E27FC236}">
                <a16:creationId xmlns:a16="http://schemas.microsoft.com/office/drawing/2014/main" id="{1EF4505D-6803-3813-7738-049963427819}"/>
              </a:ext>
            </a:extLst>
          </p:cNvPr>
          <p:cNvSpPr>
            <a:spLocks noGrp="1"/>
          </p:cNvSpPr>
          <p:nvPr>
            <p:ph sz="quarter" idx="16" hasCustomPrompt="1"/>
          </p:nvPr>
        </p:nvSpPr>
        <p:spPr>
          <a:xfrm>
            <a:off x="594360" y="3279579"/>
            <a:ext cx="5044440" cy="2994415"/>
          </a:xfrm>
        </p:spPr>
        <p:txBody>
          <a:bodyPr lIns="0" tIns="228600" rIns="0" bIns="0">
            <a:normAutofit/>
          </a:bodyPr>
          <a:lstStyle>
            <a:lvl1pPr marL="0" indent="0">
              <a:spcBef>
                <a:spcPts val="1800"/>
              </a:spcBef>
              <a:buFont typeface="Arial" panose="020B0604020202020204" pitchFamily="34" charset="0"/>
              <a:buNone/>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997459"/>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2" name="Picture Placeholder 11">
            <a:extLst>
              <a:ext uri="{FF2B5EF4-FFF2-40B4-BE49-F238E27FC236}">
                <a16:creationId xmlns:a16="http://schemas.microsoft.com/office/drawing/2014/main" id="{4658637A-5D36-6127-19BC-C203E23FA49F}"/>
              </a:ext>
            </a:extLst>
          </p:cNvPr>
          <p:cNvSpPr>
            <a:spLocks noGrp="1"/>
          </p:cNvSpPr>
          <p:nvPr>
            <p:ph type="pic" sz="quarter" idx="15"/>
          </p:nvPr>
        </p:nvSpPr>
        <p:spPr>
          <a:xfrm>
            <a:off x="6096000" y="0"/>
            <a:ext cx="6118225"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1429319764"/>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EED84C6-50E6-6C43-8031-AFF6268E0C06}"/>
              </a:ext>
            </a:extLst>
          </p:cNvPr>
          <p:cNvSpPr>
            <a:spLocks noGrp="1"/>
          </p:cNvSpPr>
          <p:nvPr>
            <p:ph type="body" idx="1"/>
          </p:nvPr>
        </p:nvSpPr>
        <p:spPr>
          <a:xfrm>
            <a:off x="594360" y="1825625"/>
            <a:ext cx="1038225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Placeholder 11">
            <a:extLst>
              <a:ext uri="{FF2B5EF4-FFF2-40B4-BE49-F238E27FC236}">
                <a16:creationId xmlns:a16="http://schemas.microsoft.com/office/drawing/2014/main" id="{D41FC0AE-253D-D242-9C88-017078F8A23A}"/>
              </a:ext>
            </a:extLst>
          </p:cNvPr>
          <p:cNvSpPr>
            <a:spLocks noGrp="1"/>
          </p:cNvSpPr>
          <p:nvPr>
            <p:ph type="title"/>
          </p:nvPr>
        </p:nvSpPr>
        <p:spPr>
          <a:xfrm>
            <a:off x="594360" y="365125"/>
            <a:ext cx="104013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0" name="Date Placeholder 3">
            <a:extLst>
              <a:ext uri="{FF2B5EF4-FFF2-40B4-BE49-F238E27FC236}">
                <a16:creationId xmlns:a16="http://schemas.microsoft.com/office/drawing/2014/main" id="{EF47083A-6D76-4B4D-87CA-E08E212F781D}"/>
              </a:ext>
            </a:extLst>
          </p:cNvPr>
          <p:cNvSpPr>
            <a:spLocks noGrp="1"/>
          </p:cNvSpPr>
          <p:nvPr>
            <p:ph type="dt" sz="half" idx="2"/>
          </p:nvPr>
        </p:nvSpPr>
        <p:spPr>
          <a:xfrm>
            <a:off x="1133648"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endParaRPr lang="en-US" dirty="0">
              <a:latin typeface="+mn-lt"/>
            </a:endParaRPr>
          </a:p>
        </p:txBody>
      </p:sp>
      <p:sp>
        <p:nvSpPr>
          <p:cNvPr id="32" name="Slide Number Placeholder 5">
            <a:extLst>
              <a:ext uri="{FF2B5EF4-FFF2-40B4-BE49-F238E27FC236}">
                <a16:creationId xmlns:a16="http://schemas.microsoft.com/office/drawing/2014/main" id="{C8ADA0DF-3751-9A48-8A21-59F01C782D7C}"/>
              </a:ext>
            </a:extLst>
          </p:cNvPr>
          <p:cNvSpPr>
            <a:spLocks noGrp="1"/>
          </p:cNvSpPr>
          <p:nvPr>
            <p:ph type="sldNum" sz="quarter" idx="4"/>
          </p:nvPr>
        </p:nvSpPr>
        <p:spPr>
          <a:xfrm>
            <a:off x="594360" y="6332220"/>
            <a:ext cx="523240" cy="247651"/>
          </a:xfrm>
          <a:prstGeom prst="rect">
            <a:avLst/>
          </a:prstGeom>
        </p:spPr>
        <p:txBody>
          <a:bodyPr vert="horz" lIns="0" tIns="0" rIns="0" bIns="0" rtlCol="0" anchor="t" anchorCtr="0"/>
          <a:lstStyle>
            <a:lvl1pPr algn="l">
              <a:defRPr sz="1100" b="1" i="0">
                <a:solidFill>
                  <a:schemeClr val="bg1"/>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515892240"/>
      </p:ext>
    </p:extLst>
  </p:cSld>
  <p:clrMap bg1="dk1" tx1="lt1" bg2="dk2" tx2="lt2" accent1="accent1" accent2="accent2" accent3="accent3" accent4="accent4" accent5="accent5" accent6="accent6" hlink="hlink" folHlink="folHlink"/>
  <p:sldLayoutIdLst>
    <p:sldLayoutId id="2147483711" r:id="rId1"/>
    <p:sldLayoutId id="2147483698" r:id="rId2"/>
    <p:sldLayoutId id="2147483710" r:id="rId3"/>
    <p:sldLayoutId id="2147483700" r:id="rId4"/>
    <p:sldLayoutId id="2147483701" r:id="rId5"/>
    <p:sldLayoutId id="2147483659" r:id="rId6"/>
    <p:sldLayoutId id="2147483709" r:id="rId7"/>
    <p:sldLayoutId id="2147483708" r:id="rId8"/>
    <p:sldLayoutId id="2147483707" r:id="rId9"/>
    <p:sldLayoutId id="2147483706" r:id="rId10"/>
    <p:sldLayoutId id="2147483705" r:id="rId11"/>
    <p:sldLayoutId id="2147483704" r:id="rId12"/>
    <p:sldLayoutId id="2147483703" r:id="rId13"/>
  </p:sldLayoutIdLst>
  <p:hf sldNum="0" hdr="0" ftr="0" dt="0"/>
  <p:txStyles>
    <p:titleStyle>
      <a:lvl1pPr algn="l" defTabSz="914400" rtl="0" eaLnBrk="1" latinLnBrk="0" hangingPunct="1">
        <a:lnSpc>
          <a:spcPct val="8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83464"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83464"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83464"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userDrawn="1">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hyperlink" Target="https://www.kaggle.com/datasets/adharshinikumar/screentime-vs-mentalwellness-survey-2023" TargetMode="External"/><Relationship Id="rId5" Type="http://schemas.openxmlformats.org/officeDocument/2006/relationships/hyperlink" Target="https://www.health.harvard.edu/mind-and-mood/exercising-to-relax" TargetMode="External"/><Relationship Id="rId4" Type="http://schemas.openxmlformats.org/officeDocument/2006/relationships/hyperlink" Target="https://www.stress.org/news/what-the-latest-reports-say-about-stress-in-america/"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1D9D6-2977-ABCD-FDF8-51AFA5064E54}"/>
              </a:ext>
            </a:extLst>
          </p:cNvPr>
          <p:cNvSpPr>
            <a:spLocks noGrp="1"/>
          </p:cNvSpPr>
          <p:nvPr>
            <p:ph type="ctrTitle"/>
          </p:nvPr>
        </p:nvSpPr>
        <p:spPr>
          <a:xfrm>
            <a:off x="3006247" y="411479"/>
            <a:ext cx="8790057" cy="3291840"/>
          </a:xfrm>
        </p:spPr>
        <p:txBody>
          <a:bodyPr/>
          <a:lstStyle/>
          <a:p>
            <a:pPr algn="ctr"/>
            <a:r>
              <a:rPr lang="en-US" sz="4800" dirty="0"/>
              <a:t>Predicting Self-Reported Stress Levels: The Role of Screen Time, Social Media, and Lifestyle Factors</a:t>
            </a:r>
          </a:p>
        </p:txBody>
      </p:sp>
      <p:pic>
        <p:nvPicPr>
          <p:cNvPr id="7" name="Audio 6">
            <a:hlinkClick r:id="" action="ppaction://media"/>
            <a:extLst>
              <a:ext uri="{FF2B5EF4-FFF2-40B4-BE49-F238E27FC236}">
                <a16:creationId xmlns:a16="http://schemas.microsoft.com/office/drawing/2014/main" id="{0F5CC14F-39F6-CDAB-27FC-6B953FE397E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90304222"/>
      </p:ext>
    </p:extLst>
  </p:cSld>
  <p:clrMapOvr>
    <a:masterClrMapping/>
  </p:clrMapOvr>
  <mc:AlternateContent xmlns:mc="http://schemas.openxmlformats.org/markup-compatibility/2006">
    <mc:Choice xmlns:p14="http://schemas.microsoft.com/office/powerpoint/2010/main" Requires="p14">
      <p:transition spd="slow" p14:dur="2000" advTm="17304"/>
    </mc:Choice>
    <mc:Fallback>
      <p:transition spd="slow" advTm="173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9529B57-D0C0-CFE8-08BB-5AF8D11399C0}"/>
              </a:ext>
            </a:extLst>
          </p:cNvPr>
          <p:cNvSpPr>
            <a:spLocks noGrp="1"/>
          </p:cNvSpPr>
          <p:nvPr>
            <p:ph type="title"/>
          </p:nvPr>
        </p:nvSpPr>
        <p:spPr/>
        <p:txBody>
          <a:bodyPr/>
          <a:lstStyle/>
          <a:p>
            <a:r>
              <a:rPr lang="en-US" dirty="0"/>
              <a:t>Conclusion</a:t>
            </a:r>
          </a:p>
        </p:txBody>
      </p:sp>
      <p:sp>
        <p:nvSpPr>
          <p:cNvPr id="9" name="TextBox 8">
            <a:extLst>
              <a:ext uri="{FF2B5EF4-FFF2-40B4-BE49-F238E27FC236}">
                <a16:creationId xmlns:a16="http://schemas.microsoft.com/office/drawing/2014/main" id="{99285572-19DF-2179-908D-753D95F10CBB}"/>
              </a:ext>
            </a:extLst>
          </p:cNvPr>
          <p:cNvSpPr txBox="1"/>
          <p:nvPr/>
        </p:nvSpPr>
        <p:spPr>
          <a:xfrm>
            <a:off x="3046955" y="2830881"/>
            <a:ext cx="6472825" cy="2677656"/>
          </a:xfrm>
          <a:prstGeom prst="rect">
            <a:avLst/>
          </a:prstGeom>
          <a:noFill/>
        </p:spPr>
        <p:txBody>
          <a:bodyPr wrap="square">
            <a:spAutoFit/>
          </a:bodyPr>
          <a:lstStyle/>
          <a:p>
            <a:pPr marL="342900" indent="-342900">
              <a:buFont typeface="Arial" panose="020B0604020202020204" pitchFamily="34" charset="0"/>
              <a:buChar char="•"/>
            </a:pPr>
            <a:r>
              <a:rPr lang="en-US" sz="2400" b="1" dirty="0">
                <a:solidFill>
                  <a:schemeClr val="accent5"/>
                </a:solidFill>
              </a:rPr>
              <a:t>Screen habits and sleep patterns predict stress reliably.</a:t>
            </a:r>
          </a:p>
          <a:p>
            <a:pPr marL="342900" indent="-342900">
              <a:buFont typeface="Arial" panose="020B0604020202020204" pitchFamily="34" charset="0"/>
              <a:buChar char="•"/>
            </a:pPr>
            <a:r>
              <a:rPr lang="en-US" sz="2400" b="1" dirty="0">
                <a:solidFill>
                  <a:schemeClr val="accent5"/>
                </a:solidFill>
              </a:rPr>
              <a:t>Moderate success predicting stress (±1 level).</a:t>
            </a:r>
          </a:p>
          <a:p>
            <a:pPr marL="342900" indent="-342900">
              <a:buFont typeface="Arial" panose="020B0604020202020204" pitchFamily="34" charset="0"/>
              <a:buChar char="•"/>
            </a:pPr>
            <a:r>
              <a:rPr lang="en-US" sz="2400" b="1" dirty="0">
                <a:solidFill>
                  <a:schemeClr val="accent5"/>
                </a:solidFill>
              </a:rPr>
              <a:t>Supports well-known wellness advice: rest more, limit screen time.</a:t>
            </a:r>
          </a:p>
          <a:p>
            <a:pPr marL="342900" indent="-342900">
              <a:buFont typeface="Arial" panose="020B0604020202020204" pitchFamily="34" charset="0"/>
              <a:buChar char="•"/>
            </a:pPr>
            <a:r>
              <a:rPr lang="en-US" sz="2400" b="1" dirty="0">
                <a:solidFill>
                  <a:schemeClr val="accent5"/>
                </a:solidFill>
              </a:rPr>
              <a:t>Data can guide personalized stress management tools.</a:t>
            </a:r>
          </a:p>
        </p:txBody>
      </p:sp>
      <p:pic>
        <p:nvPicPr>
          <p:cNvPr id="12" name="Audio 11">
            <a:hlinkClick r:id="" action="ppaction://media"/>
            <a:extLst>
              <a:ext uri="{FF2B5EF4-FFF2-40B4-BE49-F238E27FC236}">
                <a16:creationId xmlns:a16="http://schemas.microsoft.com/office/drawing/2014/main" id="{20229809-00DC-5FE8-6C18-DFF7862CD4E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52428618"/>
      </p:ext>
    </p:extLst>
  </p:cSld>
  <p:clrMapOvr>
    <a:masterClrMapping/>
  </p:clrMapOvr>
  <mc:AlternateContent xmlns:mc="http://schemas.openxmlformats.org/markup-compatibility/2006">
    <mc:Choice xmlns:p14="http://schemas.microsoft.com/office/powerpoint/2010/main" Requires="p14">
      <p:transition spd="slow" p14:dur="2000" advTm="24565"/>
    </mc:Choice>
    <mc:Fallback>
      <p:transition spd="slow" advTm="24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0C1B7-6E4E-3DEE-50C0-1CA3B14303EE}"/>
              </a:ext>
            </a:extLst>
          </p:cNvPr>
          <p:cNvSpPr>
            <a:spLocks noGrp="1"/>
          </p:cNvSpPr>
          <p:nvPr>
            <p:ph type="title"/>
          </p:nvPr>
        </p:nvSpPr>
        <p:spPr>
          <a:xfrm>
            <a:off x="6318885" y="3499667"/>
            <a:ext cx="4939666" cy="2542810"/>
          </a:xfrm>
        </p:spPr>
        <p:txBody>
          <a:bodyPr anchor="b">
            <a:normAutofit/>
          </a:bodyPr>
          <a:lstStyle/>
          <a:p>
            <a:r>
              <a:rPr lang="en-US" dirty="0"/>
              <a:t>Implementation Plan</a:t>
            </a:r>
          </a:p>
        </p:txBody>
      </p:sp>
      <p:sp>
        <p:nvSpPr>
          <p:cNvPr id="9" name="TextBox 8">
            <a:extLst>
              <a:ext uri="{FF2B5EF4-FFF2-40B4-BE49-F238E27FC236}">
                <a16:creationId xmlns:a16="http://schemas.microsoft.com/office/drawing/2014/main" id="{FC9D85ED-822F-1BCE-BC0F-F82DCC8FC36C}"/>
              </a:ext>
            </a:extLst>
          </p:cNvPr>
          <p:cNvSpPr txBox="1"/>
          <p:nvPr/>
        </p:nvSpPr>
        <p:spPr>
          <a:xfrm>
            <a:off x="730624" y="1724084"/>
            <a:ext cx="5365376" cy="3046988"/>
          </a:xfrm>
          <a:prstGeom prst="rect">
            <a:avLst/>
          </a:prstGeom>
          <a:noFill/>
        </p:spPr>
        <p:txBody>
          <a:bodyPr wrap="square" rtlCol="0">
            <a:spAutoFit/>
          </a:bodyPr>
          <a:lstStyle/>
          <a:p>
            <a:pPr marL="342900" indent="-342900">
              <a:buFont typeface="Arial" panose="020B0604020202020204" pitchFamily="34" charset="0"/>
              <a:buChar char="•"/>
            </a:pPr>
            <a:r>
              <a:rPr lang="en-US" sz="2400" b="1" dirty="0">
                <a:solidFill>
                  <a:schemeClr val="accent3"/>
                </a:solidFill>
              </a:rPr>
              <a:t>Collect lifestyle data via app or survey</a:t>
            </a:r>
          </a:p>
          <a:p>
            <a:pPr marL="342900" indent="-342900">
              <a:buFont typeface="Arial" panose="020B0604020202020204" pitchFamily="34" charset="0"/>
              <a:buChar char="•"/>
            </a:pPr>
            <a:r>
              <a:rPr lang="en-US" sz="2400" b="1" dirty="0">
                <a:solidFill>
                  <a:schemeClr val="accent3"/>
                </a:solidFill>
              </a:rPr>
              <a:t>Use stress prediction model for feedback</a:t>
            </a:r>
          </a:p>
          <a:p>
            <a:pPr marL="342900" indent="-342900">
              <a:buFont typeface="Arial" panose="020B0604020202020204" pitchFamily="34" charset="0"/>
              <a:buChar char="•"/>
            </a:pPr>
            <a:r>
              <a:rPr lang="en-US" sz="2400" b="1" dirty="0">
                <a:solidFill>
                  <a:schemeClr val="accent3"/>
                </a:solidFill>
              </a:rPr>
              <a:t>Provide wellness tips (sleep, screen limits).</a:t>
            </a:r>
          </a:p>
          <a:p>
            <a:pPr marL="342900" indent="-342900">
              <a:buFont typeface="Arial" panose="020B0604020202020204" pitchFamily="34" charset="0"/>
              <a:buChar char="•"/>
            </a:pPr>
            <a:r>
              <a:rPr lang="en-US" sz="2400" b="1" dirty="0">
                <a:solidFill>
                  <a:schemeClr val="accent3"/>
                </a:solidFill>
              </a:rPr>
              <a:t>Keep data private and voluntary</a:t>
            </a:r>
          </a:p>
          <a:p>
            <a:pPr marL="342900" indent="-342900">
              <a:buFont typeface="Arial" panose="020B0604020202020204" pitchFamily="34" charset="0"/>
              <a:buChar char="•"/>
            </a:pPr>
            <a:r>
              <a:rPr lang="en-US" sz="2400" b="1" dirty="0">
                <a:solidFill>
                  <a:schemeClr val="accent3"/>
                </a:solidFill>
              </a:rPr>
              <a:t>Monitor accuracy and update model regularly</a:t>
            </a:r>
          </a:p>
        </p:txBody>
      </p:sp>
      <p:pic>
        <p:nvPicPr>
          <p:cNvPr id="13" name="Audio 12">
            <a:hlinkClick r:id="" action="ppaction://media"/>
            <a:extLst>
              <a:ext uri="{FF2B5EF4-FFF2-40B4-BE49-F238E27FC236}">
                <a16:creationId xmlns:a16="http://schemas.microsoft.com/office/drawing/2014/main" id="{FDC867A7-7D80-DA79-2139-BCA79DCDAD1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61132419"/>
      </p:ext>
    </p:extLst>
  </p:cSld>
  <p:clrMapOvr>
    <a:masterClrMapping/>
  </p:clrMapOvr>
  <mc:AlternateContent xmlns:mc="http://schemas.openxmlformats.org/markup-compatibility/2006">
    <mc:Choice xmlns:p14="http://schemas.microsoft.com/office/powerpoint/2010/main" Requires="p14">
      <p:transition spd="slow" p14:dur="2000" advTm="29389"/>
    </mc:Choice>
    <mc:Fallback>
      <p:transition spd="slow" advTm="29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97AB4-1DDA-715C-B429-3AA70DD1D4E0}"/>
              </a:ext>
            </a:extLst>
          </p:cNvPr>
          <p:cNvSpPr>
            <a:spLocks noGrp="1"/>
          </p:cNvSpPr>
          <p:nvPr>
            <p:ph type="title"/>
          </p:nvPr>
        </p:nvSpPr>
        <p:spPr/>
        <p:txBody>
          <a:bodyPr/>
          <a:lstStyle/>
          <a:p>
            <a:r>
              <a:rPr lang="en-US" dirty="0"/>
              <a:t>Ethical Considerations</a:t>
            </a:r>
          </a:p>
        </p:txBody>
      </p:sp>
      <p:sp>
        <p:nvSpPr>
          <p:cNvPr id="4" name="Rectangle 1">
            <a:extLst>
              <a:ext uri="{FF2B5EF4-FFF2-40B4-BE49-F238E27FC236}">
                <a16:creationId xmlns:a16="http://schemas.microsoft.com/office/drawing/2014/main" id="{4BA01241-096D-44EC-58C5-B4E2BCECC005}"/>
              </a:ext>
            </a:extLst>
          </p:cNvPr>
          <p:cNvSpPr>
            <a:spLocks noGrp="1" noChangeArrowheads="1"/>
          </p:cNvSpPr>
          <p:nvPr>
            <p:ph sz="quarter" idx="13"/>
          </p:nvPr>
        </p:nvSpPr>
        <p:spPr bwMode="auto">
          <a:xfrm>
            <a:off x="3321424" y="3145138"/>
            <a:ext cx="7161191"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accent5"/>
                </a:solidFill>
                <a:effectLst/>
              </a:rPr>
              <a:t>Informed consent and data privacy are required.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accent5"/>
                </a:solidFill>
                <a:effectLst/>
              </a:rPr>
              <a:t>Use predictions for support, not punishment.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accent5"/>
                </a:solidFill>
                <a:effectLst/>
              </a:rPr>
              <a:t>Avoid bias or misuse (e.g., by employers or insurers).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accent5"/>
                </a:solidFill>
                <a:effectLst/>
              </a:rPr>
              <a:t>Transparency builds trust </a:t>
            </a:r>
            <a:r>
              <a:rPr kumimoji="0" lang="en-US" altLang="en-US" sz="2400" b="0" i="0" u="none" strike="noStrike" cap="none" normalizeH="0" baseline="0" dirty="0">
                <a:ln>
                  <a:noFill/>
                </a:ln>
                <a:solidFill>
                  <a:schemeClr val="tx1"/>
                </a:solidFill>
                <a:effectLst/>
                <a:latin typeface="Arial" panose="020B0604020202020204" pitchFamily="34" charset="0"/>
              </a:rPr>
              <a:t>in </a:t>
            </a:r>
            <a:r>
              <a:rPr kumimoji="0" lang="en-US" altLang="en-US" sz="1800" b="0" i="0" u="none" strike="noStrike" cap="none" normalizeH="0" baseline="0" dirty="0">
                <a:ln>
                  <a:noFill/>
                </a:ln>
                <a:solidFill>
                  <a:schemeClr val="tx1"/>
                </a:solidFill>
                <a:effectLst/>
                <a:latin typeface="Arial" panose="020B0604020202020204" pitchFamily="34" charset="0"/>
              </a:rPr>
              <a:t>predictive tools.</a:t>
            </a:r>
          </a:p>
        </p:txBody>
      </p:sp>
      <p:pic>
        <p:nvPicPr>
          <p:cNvPr id="7" name="Audio 6">
            <a:hlinkClick r:id="" action="ppaction://media"/>
            <a:extLst>
              <a:ext uri="{FF2B5EF4-FFF2-40B4-BE49-F238E27FC236}">
                <a16:creationId xmlns:a16="http://schemas.microsoft.com/office/drawing/2014/main" id="{35677BFD-7457-0E2B-C262-81FD07031B8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87582731"/>
      </p:ext>
    </p:extLst>
  </p:cSld>
  <p:clrMapOvr>
    <a:masterClrMapping/>
  </p:clrMapOvr>
  <mc:AlternateContent xmlns:mc="http://schemas.openxmlformats.org/markup-compatibility/2006">
    <mc:Choice xmlns:p14="http://schemas.microsoft.com/office/powerpoint/2010/main" Requires="p14">
      <p:transition spd="slow" p14:dur="2000" advTm="26230"/>
    </mc:Choice>
    <mc:Fallback>
      <p:transition spd="slow" advTm="26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C0F59-D177-A269-948D-009FA2E95134}"/>
              </a:ext>
            </a:extLst>
          </p:cNvPr>
          <p:cNvSpPr>
            <a:spLocks noGrp="1"/>
          </p:cNvSpPr>
          <p:nvPr>
            <p:ph type="ctrTitle"/>
          </p:nvPr>
        </p:nvSpPr>
        <p:spPr/>
        <p:txBody>
          <a:bodyPr/>
          <a:lstStyle/>
          <a:p>
            <a:r>
              <a:rPr lang="en-US" dirty="0"/>
              <a:t>Questions</a:t>
            </a:r>
          </a:p>
        </p:txBody>
      </p:sp>
      <p:pic>
        <p:nvPicPr>
          <p:cNvPr id="18" name="Audio 17">
            <a:hlinkClick r:id="" action="ppaction://media"/>
            <a:extLst>
              <a:ext uri="{FF2B5EF4-FFF2-40B4-BE49-F238E27FC236}">
                <a16:creationId xmlns:a16="http://schemas.microsoft.com/office/drawing/2014/main" id="{3F2D802C-0858-93DB-0A10-7D725C1E5AB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99158935"/>
      </p:ext>
    </p:extLst>
  </p:cSld>
  <p:clrMapOvr>
    <a:masterClrMapping/>
  </p:clrMapOvr>
  <mc:AlternateContent xmlns:mc="http://schemas.openxmlformats.org/markup-compatibility/2006">
    <mc:Choice xmlns:p14="http://schemas.microsoft.com/office/powerpoint/2010/main" Requires="p14">
      <p:transition spd="slow" p14:dur="2000" advTm="114929"/>
    </mc:Choice>
    <mc:Fallback>
      <p:transition spd="slow" advTm="1149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F3AE8-C9B3-EABD-6D12-D10C812F030D}"/>
              </a:ext>
            </a:extLst>
          </p:cNvPr>
          <p:cNvSpPr>
            <a:spLocks noGrp="1"/>
          </p:cNvSpPr>
          <p:nvPr>
            <p:ph type="title"/>
          </p:nvPr>
        </p:nvSpPr>
        <p:spPr/>
        <p:txBody>
          <a:bodyPr/>
          <a:lstStyle/>
          <a:p>
            <a:r>
              <a:rPr lang="en-US" dirty="0"/>
              <a:t>References</a:t>
            </a:r>
          </a:p>
        </p:txBody>
      </p:sp>
      <p:sp>
        <p:nvSpPr>
          <p:cNvPr id="6" name="TextBox 5">
            <a:extLst>
              <a:ext uri="{FF2B5EF4-FFF2-40B4-BE49-F238E27FC236}">
                <a16:creationId xmlns:a16="http://schemas.microsoft.com/office/drawing/2014/main" id="{BD90B659-EBE6-65F8-31DE-AD2EDF9AB68B}"/>
              </a:ext>
            </a:extLst>
          </p:cNvPr>
          <p:cNvSpPr txBox="1"/>
          <p:nvPr/>
        </p:nvSpPr>
        <p:spPr>
          <a:xfrm>
            <a:off x="941294" y="2424117"/>
            <a:ext cx="8327090" cy="4154984"/>
          </a:xfrm>
          <a:prstGeom prst="rect">
            <a:avLst/>
          </a:prstGeom>
          <a:noFill/>
        </p:spPr>
        <p:txBody>
          <a:bodyPr wrap="square">
            <a:spAutoFit/>
          </a:bodyPr>
          <a:lstStyle/>
          <a:p>
            <a:pPr marL="342900" indent="-342900">
              <a:buFont typeface="Arial" panose="020B0604020202020204" pitchFamily="34" charset="0"/>
              <a:buChar char="•"/>
            </a:pPr>
            <a:r>
              <a:rPr lang="en-US" sz="2400" b="1" dirty="0">
                <a:solidFill>
                  <a:schemeClr val="tx2"/>
                </a:solidFill>
              </a:rPr>
              <a:t>American Institute of Stress. (2025). </a:t>
            </a:r>
            <a:r>
              <a:rPr lang="en-US" sz="2400" b="1" i="1" dirty="0">
                <a:solidFill>
                  <a:schemeClr val="tx2"/>
                </a:solidFill>
              </a:rPr>
              <a:t>What the latest reports say about stress in America.</a:t>
            </a:r>
            <a:r>
              <a:rPr lang="en-US" sz="2400" b="1" dirty="0">
                <a:solidFill>
                  <a:schemeClr val="tx2"/>
                </a:solidFill>
              </a:rPr>
              <a:t> </a:t>
            </a:r>
            <a:r>
              <a:rPr lang="en-US" sz="2400" b="1" dirty="0">
                <a:solidFill>
                  <a:schemeClr val="tx2"/>
                </a:solidFill>
                <a:hlinkClick r:id="rId4"/>
              </a:rPr>
              <a:t>https://www.stress.org/news/what-the-latest-reports-say-about-stress-in-america/</a:t>
            </a:r>
            <a:endParaRPr lang="en-US" sz="2400" b="1" dirty="0">
              <a:solidFill>
                <a:schemeClr val="tx2"/>
              </a:solidFill>
            </a:endParaRPr>
          </a:p>
          <a:p>
            <a:pPr marL="342900" indent="-342900">
              <a:buFont typeface="Arial" panose="020B0604020202020204" pitchFamily="34" charset="0"/>
              <a:buChar char="•"/>
            </a:pPr>
            <a:r>
              <a:rPr lang="en-US" sz="2400" b="1" dirty="0">
                <a:solidFill>
                  <a:schemeClr val="tx2"/>
                </a:solidFill>
              </a:rPr>
              <a:t>Harvard Health Publishing. (n.d.). </a:t>
            </a:r>
            <a:r>
              <a:rPr lang="en-US" sz="2400" b="1" i="1" dirty="0">
                <a:solidFill>
                  <a:schemeClr val="tx2"/>
                </a:solidFill>
              </a:rPr>
              <a:t>Exercising to relax.</a:t>
            </a:r>
            <a:r>
              <a:rPr lang="en-US" sz="2400" b="1" dirty="0">
                <a:solidFill>
                  <a:schemeClr val="tx2"/>
                </a:solidFill>
              </a:rPr>
              <a:t> </a:t>
            </a:r>
            <a:r>
              <a:rPr lang="en-US" sz="2400" b="1" dirty="0">
                <a:solidFill>
                  <a:schemeClr val="tx2"/>
                </a:solidFill>
                <a:hlinkClick r:id="rId5"/>
              </a:rPr>
              <a:t>https://www.health.harvard.edu/mind-and-mood/exercising-to-relax</a:t>
            </a:r>
            <a:endParaRPr lang="en-US" sz="2400" b="1" dirty="0">
              <a:solidFill>
                <a:schemeClr val="tx2"/>
              </a:solidFill>
            </a:endParaRPr>
          </a:p>
          <a:p>
            <a:pPr marL="342900" indent="-342900">
              <a:buFont typeface="Arial" panose="020B0604020202020204" pitchFamily="34" charset="0"/>
              <a:buChar char="•"/>
            </a:pPr>
            <a:r>
              <a:rPr lang="en-US" sz="2400" b="1" dirty="0">
                <a:solidFill>
                  <a:schemeClr val="tx2"/>
                </a:solidFill>
              </a:rPr>
              <a:t>Kaggle. (n.d.). </a:t>
            </a:r>
            <a:r>
              <a:rPr lang="en-US" sz="2400" b="1" i="1" dirty="0">
                <a:solidFill>
                  <a:schemeClr val="tx2"/>
                </a:solidFill>
              </a:rPr>
              <a:t>Screen Time vs Mental Wellness Survey (2023).</a:t>
            </a:r>
            <a:r>
              <a:rPr lang="en-US" sz="2400" b="1" dirty="0">
                <a:solidFill>
                  <a:schemeClr val="tx2"/>
                </a:solidFill>
              </a:rPr>
              <a:t> </a:t>
            </a:r>
            <a:r>
              <a:rPr lang="en-US" sz="2400" b="1" dirty="0">
                <a:solidFill>
                  <a:schemeClr val="tx2"/>
                </a:solidFill>
                <a:hlinkClick r:id="rId6"/>
              </a:rPr>
              <a:t>https://www.kaggle.com/datasets/adharshinikumar/screentime-vs-mentalwellness-survey-2023</a:t>
            </a:r>
            <a:r>
              <a:rPr lang="en-US" sz="2400" b="1" dirty="0">
                <a:solidFill>
                  <a:schemeClr val="tx2"/>
                </a:solidFill>
              </a:rPr>
              <a:t> </a:t>
            </a:r>
          </a:p>
        </p:txBody>
      </p:sp>
      <p:pic>
        <p:nvPicPr>
          <p:cNvPr id="11" name="Audio 10">
            <a:hlinkClick r:id="" action="ppaction://media"/>
            <a:extLst>
              <a:ext uri="{FF2B5EF4-FFF2-40B4-BE49-F238E27FC236}">
                <a16:creationId xmlns:a16="http://schemas.microsoft.com/office/drawing/2014/main" id="{31D2D641-5EA4-9E81-97DB-5F0F433665D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04131749"/>
      </p:ext>
    </p:extLst>
  </p:cSld>
  <p:clrMapOvr>
    <a:masterClrMapping/>
  </p:clrMapOvr>
  <mc:AlternateContent xmlns:mc="http://schemas.openxmlformats.org/markup-compatibility/2006">
    <mc:Choice xmlns:p14="http://schemas.microsoft.com/office/powerpoint/2010/main" Requires="p14">
      <p:transition spd="slow" p14:dur="2000" advTm="8973"/>
    </mc:Choice>
    <mc:Fallback>
      <p:transition spd="slow" advTm="8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0BF65-C84B-45C3-72CA-AFDA68851174}"/>
              </a:ext>
            </a:extLst>
          </p:cNvPr>
          <p:cNvSpPr>
            <a:spLocks noGrp="1"/>
          </p:cNvSpPr>
          <p:nvPr>
            <p:ph type="title"/>
          </p:nvPr>
        </p:nvSpPr>
        <p:spPr>
          <a:xfrm>
            <a:off x="594360" y="189572"/>
            <a:ext cx="6787747" cy="1593507"/>
          </a:xfrm>
        </p:spPr>
        <p:txBody>
          <a:bodyPr/>
          <a:lstStyle/>
          <a:p>
            <a:r>
              <a:rPr lang="en-US" dirty="0"/>
              <a:t>Business Problem</a:t>
            </a:r>
          </a:p>
        </p:txBody>
      </p:sp>
      <p:sp>
        <p:nvSpPr>
          <p:cNvPr id="3" name="Text Placeholder 2">
            <a:extLst>
              <a:ext uri="{FF2B5EF4-FFF2-40B4-BE49-F238E27FC236}">
                <a16:creationId xmlns:a16="http://schemas.microsoft.com/office/drawing/2014/main" id="{3B8EBC2C-6DD7-5003-38EB-40753046FE8C}"/>
              </a:ext>
            </a:extLst>
          </p:cNvPr>
          <p:cNvSpPr>
            <a:spLocks noGrp="1"/>
          </p:cNvSpPr>
          <p:nvPr>
            <p:ph sz="quarter" idx="13"/>
          </p:nvPr>
        </p:nvSpPr>
        <p:spPr>
          <a:xfrm>
            <a:off x="593725" y="2281238"/>
            <a:ext cx="6788150" cy="3709987"/>
          </a:xfrm>
        </p:spPr>
        <p:txBody>
          <a:bodyPr tIns="457200"/>
          <a:lstStyle/>
          <a:p>
            <a:r>
              <a:rPr lang="en-US" dirty="0"/>
              <a:t>Stress levels are rising in the U.S. (American Institute of Stress, 2025).</a:t>
            </a:r>
          </a:p>
          <a:p>
            <a:r>
              <a:rPr lang="en-US" dirty="0"/>
              <a:t>Digital overload and poor lifestyle habits make it worse.</a:t>
            </a:r>
          </a:p>
          <a:p>
            <a:r>
              <a:rPr lang="en-US" dirty="0"/>
              <a:t>Goal: Use data on screen time, social media, sleep, and exercise to predict self-reported stress.</a:t>
            </a:r>
          </a:p>
          <a:p>
            <a:r>
              <a:rPr lang="en-US" dirty="0"/>
              <a:t>Helps companies and individuals act before stress causes burnout.</a:t>
            </a:r>
          </a:p>
        </p:txBody>
      </p:sp>
      <p:pic>
        <p:nvPicPr>
          <p:cNvPr id="7" name="Audio 6">
            <a:hlinkClick r:id="" action="ppaction://media"/>
            <a:extLst>
              <a:ext uri="{FF2B5EF4-FFF2-40B4-BE49-F238E27FC236}">
                <a16:creationId xmlns:a16="http://schemas.microsoft.com/office/drawing/2014/main" id="{339C7CDA-BD5C-0D6E-6D9B-D1407922EC4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46685798"/>
      </p:ext>
    </p:extLst>
  </p:cSld>
  <p:clrMapOvr>
    <a:masterClrMapping/>
  </p:clrMapOvr>
  <mc:AlternateContent xmlns:mc="http://schemas.openxmlformats.org/markup-compatibility/2006">
    <mc:Choice xmlns:p14="http://schemas.microsoft.com/office/powerpoint/2010/main" Requires="p14">
      <p:transition spd="slow" p14:dur="2000" advTm="30686"/>
    </mc:Choice>
    <mc:Fallback>
      <p:transition spd="slow" advTm="306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37279A-330D-886F-340D-494A5005E5FC}"/>
              </a:ext>
            </a:extLst>
          </p:cNvPr>
          <p:cNvSpPr>
            <a:spLocks noGrp="1"/>
          </p:cNvSpPr>
          <p:nvPr>
            <p:ph type="title"/>
          </p:nvPr>
        </p:nvSpPr>
        <p:spPr>
          <a:xfrm>
            <a:off x="594360" y="102875"/>
            <a:ext cx="10873740" cy="1680205"/>
          </a:xfrm>
        </p:spPr>
        <p:txBody>
          <a:bodyPr anchor="b">
            <a:normAutofit/>
          </a:bodyPr>
          <a:lstStyle/>
          <a:p>
            <a:r>
              <a:rPr lang="en-US" dirty="0"/>
              <a:t>Background/History</a:t>
            </a:r>
          </a:p>
        </p:txBody>
      </p:sp>
      <p:sp>
        <p:nvSpPr>
          <p:cNvPr id="4" name="Content Placeholder 3">
            <a:extLst>
              <a:ext uri="{FF2B5EF4-FFF2-40B4-BE49-F238E27FC236}">
                <a16:creationId xmlns:a16="http://schemas.microsoft.com/office/drawing/2014/main" id="{7A3D36BD-FBCB-9AAE-74F1-14927B09284C}"/>
              </a:ext>
            </a:extLst>
          </p:cNvPr>
          <p:cNvSpPr>
            <a:spLocks noGrp="1"/>
          </p:cNvSpPr>
          <p:nvPr>
            <p:ph sz="quarter" idx="13"/>
          </p:nvPr>
        </p:nvSpPr>
        <p:spPr/>
        <p:txBody>
          <a:bodyPr>
            <a:normAutofit/>
          </a:bodyPr>
          <a:lstStyle/>
          <a:p>
            <a:r>
              <a:rPr lang="en-US" sz="2400" b="1" dirty="0">
                <a:solidFill>
                  <a:schemeClr val="accent3"/>
                </a:solidFill>
              </a:rPr>
              <a:t>Stress has become a national concern.</a:t>
            </a:r>
          </a:p>
          <a:p>
            <a:r>
              <a:rPr lang="en-US" sz="2400" b="1" dirty="0">
                <a:solidFill>
                  <a:schemeClr val="accent3"/>
                </a:solidFill>
              </a:rPr>
              <a:t>Heavy screen time, poor sleep, and financial worries are key factors.</a:t>
            </a:r>
          </a:p>
          <a:p>
            <a:r>
              <a:rPr lang="en-US" sz="2400" b="1" dirty="0">
                <a:solidFill>
                  <a:schemeClr val="accent3"/>
                </a:solidFill>
              </a:rPr>
              <a:t>Exercise and rest reduce stress (Harvard Health Publishing, n.d.).</a:t>
            </a:r>
          </a:p>
          <a:p>
            <a:r>
              <a:rPr lang="en-US" sz="2400" b="1" dirty="0">
                <a:solidFill>
                  <a:schemeClr val="accent3"/>
                </a:solidFill>
              </a:rPr>
              <a:t>Data-driven prediction allows early stress detection and intervention.</a:t>
            </a:r>
          </a:p>
        </p:txBody>
      </p:sp>
      <p:pic>
        <p:nvPicPr>
          <p:cNvPr id="7" name="Audio 6">
            <a:hlinkClick r:id="" action="ppaction://media"/>
            <a:extLst>
              <a:ext uri="{FF2B5EF4-FFF2-40B4-BE49-F238E27FC236}">
                <a16:creationId xmlns:a16="http://schemas.microsoft.com/office/drawing/2014/main" id="{56E92BFF-4575-59B7-8305-8832156CB9D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49372667"/>
      </p:ext>
    </p:extLst>
  </p:cSld>
  <p:clrMapOvr>
    <a:masterClrMapping/>
  </p:clrMapOvr>
  <mc:AlternateContent xmlns:mc="http://schemas.openxmlformats.org/markup-compatibility/2006">
    <mc:Choice xmlns:p14="http://schemas.microsoft.com/office/powerpoint/2010/main" Requires="p14">
      <p:transition spd="slow" p14:dur="2000" advTm="27048"/>
    </mc:Choice>
    <mc:Fallback>
      <p:transition spd="slow" advTm="27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346ED-721D-85EE-2F1B-A31D0912DE29}"/>
              </a:ext>
            </a:extLst>
          </p:cNvPr>
          <p:cNvSpPr>
            <a:spLocks noGrp="1"/>
          </p:cNvSpPr>
          <p:nvPr>
            <p:ph type="title"/>
          </p:nvPr>
        </p:nvSpPr>
        <p:spPr>
          <a:xfrm>
            <a:off x="594360" y="278129"/>
            <a:ext cx="9778365" cy="1494596"/>
          </a:xfrm>
        </p:spPr>
        <p:txBody>
          <a:bodyPr/>
          <a:lstStyle/>
          <a:p>
            <a:r>
              <a:rPr lang="en-US" dirty="0"/>
              <a:t>The Data</a:t>
            </a:r>
          </a:p>
        </p:txBody>
      </p:sp>
      <p:sp>
        <p:nvSpPr>
          <p:cNvPr id="3" name="Content Placeholder 2">
            <a:extLst>
              <a:ext uri="{FF2B5EF4-FFF2-40B4-BE49-F238E27FC236}">
                <a16:creationId xmlns:a16="http://schemas.microsoft.com/office/drawing/2014/main" id="{DB097449-5B72-ADA0-3B2D-1CBC160D6B90}"/>
              </a:ext>
            </a:extLst>
          </p:cNvPr>
          <p:cNvSpPr>
            <a:spLocks noGrp="1"/>
          </p:cNvSpPr>
          <p:nvPr>
            <p:ph sz="quarter" idx="15"/>
          </p:nvPr>
        </p:nvSpPr>
        <p:spPr>
          <a:xfrm>
            <a:off x="594360" y="2375900"/>
            <a:ext cx="4490827" cy="3597470"/>
          </a:xfrm>
        </p:spPr>
        <p:txBody>
          <a:bodyPr>
            <a:normAutofit/>
          </a:bodyPr>
          <a:lstStyle/>
          <a:p>
            <a:r>
              <a:rPr lang="en-US" sz="2400" b="1" dirty="0">
                <a:solidFill>
                  <a:schemeClr val="tx2"/>
                </a:solidFill>
              </a:rPr>
              <a:t>Dataset: Kaggle (2023) Survey on Screen Time and Mental Wellness.</a:t>
            </a:r>
          </a:p>
          <a:p>
            <a:endParaRPr lang="en-US" sz="2400" b="1" dirty="0">
              <a:solidFill>
                <a:schemeClr val="tx2"/>
              </a:solidFill>
            </a:endParaRPr>
          </a:p>
          <a:p>
            <a:br>
              <a:rPr lang="en-US" sz="2400" b="1" dirty="0">
                <a:solidFill>
                  <a:schemeClr val="tx2"/>
                </a:solidFill>
              </a:rPr>
            </a:br>
            <a:r>
              <a:rPr lang="en-US" sz="2400" b="1" dirty="0">
                <a:solidFill>
                  <a:schemeClr val="tx2"/>
                </a:solidFill>
              </a:rPr>
              <a:t>~500 records with:</a:t>
            </a:r>
          </a:p>
          <a:p>
            <a:pPr lvl="1"/>
            <a:endParaRPr lang="en-US" dirty="0"/>
          </a:p>
        </p:txBody>
      </p:sp>
      <p:sp>
        <p:nvSpPr>
          <p:cNvPr id="4" name="Content Placeholder 3">
            <a:extLst>
              <a:ext uri="{FF2B5EF4-FFF2-40B4-BE49-F238E27FC236}">
                <a16:creationId xmlns:a16="http://schemas.microsoft.com/office/drawing/2014/main" id="{41FC7B50-71A6-D8BE-C032-5EB4CF5706D5}"/>
              </a:ext>
            </a:extLst>
          </p:cNvPr>
          <p:cNvSpPr>
            <a:spLocks noGrp="1"/>
          </p:cNvSpPr>
          <p:nvPr>
            <p:ph sz="quarter" idx="16"/>
          </p:nvPr>
        </p:nvSpPr>
        <p:spPr>
          <a:xfrm>
            <a:off x="5618851" y="2463582"/>
            <a:ext cx="4490827" cy="3597470"/>
          </a:xfrm>
        </p:spPr>
        <p:txBody>
          <a:bodyPr>
            <a:normAutofit fontScale="85000" lnSpcReduction="20000"/>
          </a:bodyPr>
          <a:lstStyle/>
          <a:p>
            <a:r>
              <a:rPr lang="en-US" sz="2600" b="1" dirty="0">
                <a:solidFill>
                  <a:schemeClr val="accent5"/>
                </a:solidFill>
              </a:rPr>
              <a:t>Stress level (1-10)</a:t>
            </a:r>
          </a:p>
          <a:p>
            <a:r>
              <a:rPr lang="en-US" sz="2600" b="1" dirty="0">
                <a:solidFill>
                  <a:schemeClr val="accent5"/>
                </a:solidFill>
              </a:rPr>
              <a:t>Daily screen time</a:t>
            </a:r>
          </a:p>
          <a:p>
            <a:r>
              <a:rPr lang="en-US" sz="2600" b="1" dirty="0">
                <a:solidFill>
                  <a:schemeClr val="accent5"/>
                </a:solidFill>
              </a:rPr>
              <a:t>Sleep quality</a:t>
            </a:r>
          </a:p>
          <a:p>
            <a:r>
              <a:rPr lang="en-US" sz="2600" b="1" dirty="0">
                <a:solidFill>
                  <a:schemeClr val="accent5"/>
                </a:solidFill>
              </a:rPr>
              <a:t>Exercise frequency</a:t>
            </a:r>
          </a:p>
          <a:p>
            <a:r>
              <a:rPr lang="en-US" sz="2600" b="1" dirty="0">
                <a:solidFill>
                  <a:schemeClr val="accent5"/>
                </a:solidFill>
              </a:rPr>
              <a:t>Social media use</a:t>
            </a:r>
          </a:p>
          <a:p>
            <a:r>
              <a:rPr lang="en-US" sz="2600" b="1" dirty="0">
                <a:solidFill>
                  <a:schemeClr val="accent5"/>
                </a:solidFill>
              </a:rPr>
              <a:t>Happiness index</a:t>
            </a:r>
          </a:p>
          <a:p>
            <a:br>
              <a:rPr lang="en-US" sz="2600" b="1" dirty="0">
                <a:solidFill>
                  <a:schemeClr val="accent5"/>
                </a:solidFill>
              </a:rPr>
            </a:br>
            <a:r>
              <a:rPr lang="en-US" sz="2600" b="1" dirty="0">
                <a:solidFill>
                  <a:schemeClr val="accent5"/>
                </a:solidFill>
              </a:rPr>
              <a:t>Data cleaned and encoded for modeling.</a:t>
            </a:r>
          </a:p>
          <a:p>
            <a:pPr marL="0" lvl="1" indent="0">
              <a:buNone/>
            </a:pPr>
            <a:endParaRPr lang="en-US" dirty="0"/>
          </a:p>
        </p:txBody>
      </p:sp>
      <p:pic>
        <p:nvPicPr>
          <p:cNvPr id="9" name="Audio 8">
            <a:hlinkClick r:id="" action="ppaction://media"/>
            <a:extLst>
              <a:ext uri="{FF2B5EF4-FFF2-40B4-BE49-F238E27FC236}">
                <a16:creationId xmlns:a16="http://schemas.microsoft.com/office/drawing/2014/main" id="{9E586FC8-9072-A292-1546-0B6715B7289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88484295"/>
      </p:ext>
    </p:extLst>
  </p:cSld>
  <p:clrMapOvr>
    <a:masterClrMapping/>
  </p:clrMapOvr>
  <mc:AlternateContent xmlns:mc="http://schemas.openxmlformats.org/markup-compatibility/2006">
    <mc:Choice xmlns:p14="http://schemas.microsoft.com/office/powerpoint/2010/main" Requires="p14">
      <p:transition spd="slow" p14:dur="2000" advTm="23828"/>
    </mc:Choice>
    <mc:Fallback>
      <p:transition spd="slow" advTm="23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5D3755-C3E2-975E-DE68-CDECC4B526EC}"/>
              </a:ext>
            </a:extLst>
          </p:cNvPr>
          <p:cNvSpPr>
            <a:spLocks noGrp="1"/>
          </p:cNvSpPr>
          <p:nvPr>
            <p:ph type="title"/>
          </p:nvPr>
        </p:nvSpPr>
        <p:spPr>
          <a:xfrm>
            <a:off x="594360" y="102875"/>
            <a:ext cx="10873740" cy="1680205"/>
          </a:xfrm>
        </p:spPr>
        <p:txBody>
          <a:bodyPr/>
          <a:lstStyle/>
          <a:p>
            <a:r>
              <a:rPr lang="en-US" dirty="0"/>
              <a:t>Methods</a:t>
            </a:r>
          </a:p>
        </p:txBody>
      </p:sp>
      <p:sp>
        <p:nvSpPr>
          <p:cNvPr id="7" name="Text Placeholder 6">
            <a:extLst>
              <a:ext uri="{FF2B5EF4-FFF2-40B4-BE49-F238E27FC236}">
                <a16:creationId xmlns:a16="http://schemas.microsoft.com/office/drawing/2014/main" id="{F70BD87D-F7DA-961B-4024-A354DC87D168}"/>
              </a:ext>
            </a:extLst>
          </p:cNvPr>
          <p:cNvSpPr>
            <a:spLocks noGrp="1"/>
          </p:cNvSpPr>
          <p:nvPr>
            <p:ph sz="quarter" idx="13"/>
          </p:nvPr>
        </p:nvSpPr>
        <p:spPr>
          <a:xfrm>
            <a:off x="3657600" y="2281238"/>
            <a:ext cx="7810500" cy="3700462"/>
          </a:xfrm>
        </p:spPr>
        <p:txBody>
          <a:bodyPr>
            <a:normAutofit lnSpcReduction="10000"/>
          </a:bodyPr>
          <a:lstStyle/>
          <a:p>
            <a:pPr marL="0" indent="0">
              <a:buNone/>
            </a:pPr>
            <a:r>
              <a:rPr lang="en-US" sz="2400" b="1" dirty="0">
                <a:solidFill>
                  <a:schemeClr val="tx2"/>
                </a:solidFill>
              </a:rPr>
              <a:t>Models tested:</a:t>
            </a:r>
          </a:p>
          <a:p>
            <a:r>
              <a:rPr lang="en-US" sz="2400" b="1" dirty="0">
                <a:solidFill>
                  <a:schemeClr val="tx2"/>
                </a:solidFill>
              </a:rPr>
              <a:t>Linear Regression</a:t>
            </a:r>
          </a:p>
          <a:p>
            <a:r>
              <a:rPr lang="en-US" sz="2400" b="1" dirty="0">
                <a:solidFill>
                  <a:schemeClr val="tx2"/>
                </a:solidFill>
              </a:rPr>
              <a:t>Random Forest</a:t>
            </a:r>
          </a:p>
          <a:p>
            <a:r>
              <a:rPr lang="en-US" sz="2400" b="1" dirty="0">
                <a:solidFill>
                  <a:schemeClr val="tx2"/>
                </a:solidFill>
              </a:rPr>
              <a:t>Gradient Boosting</a:t>
            </a:r>
          </a:p>
          <a:p>
            <a:pPr marL="0" indent="0">
              <a:buNone/>
            </a:pPr>
            <a:br>
              <a:rPr lang="en-US" sz="2400" b="1" dirty="0">
                <a:solidFill>
                  <a:schemeClr val="tx2"/>
                </a:solidFill>
              </a:rPr>
            </a:br>
            <a:r>
              <a:rPr lang="en-US" sz="2400" b="1" dirty="0">
                <a:solidFill>
                  <a:schemeClr val="tx2"/>
                </a:solidFill>
              </a:rPr>
              <a:t>80/20 train-test split</a:t>
            </a:r>
            <a:br>
              <a:rPr lang="en-US" sz="2400" b="1" dirty="0">
                <a:solidFill>
                  <a:schemeClr val="tx2"/>
                </a:solidFill>
              </a:rPr>
            </a:br>
            <a:r>
              <a:rPr lang="en-US" sz="2400" b="1" dirty="0">
                <a:solidFill>
                  <a:schemeClr val="tx2"/>
                </a:solidFill>
              </a:rPr>
              <a:t>Metrics: R², RMSE</a:t>
            </a:r>
            <a:br>
              <a:rPr lang="en-US" sz="2400" b="1" dirty="0">
                <a:solidFill>
                  <a:schemeClr val="tx2"/>
                </a:solidFill>
              </a:rPr>
            </a:br>
            <a:r>
              <a:rPr lang="en-US" sz="2400" b="1" dirty="0">
                <a:solidFill>
                  <a:schemeClr val="tx2"/>
                </a:solidFill>
              </a:rPr>
              <a:t>Goal: Find most accurate and interpretable model.</a:t>
            </a:r>
          </a:p>
          <a:p>
            <a:pPr marL="0" indent="0">
              <a:buNone/>
            </a:pPr>
            <a:endParaRPr lang="en-US" dirty="0"/>
          </a:p>
          <a:p>
            <a:endParaRPr lang="en-US" dirty="0"/>
          </a:p>
        </p:txBody>
      </p:sp>
      <p:grpSp>
        <p:nvGrpSpPr>
          <p:cNvPr id="19" name="Group 18">
            <a:extLst>
              <a:ext uri="{FF2B5EF4-FFF2-40B4-BE49-F238E27FC236}">
                <a16:creationId xmlns:a16="http://schemas.microsoft.com/office/drawing/2014/main" id="{C78CEA4F-D72A-C069-6A51-328B103CA0CA}"/>
              </a:ext>
              <a:ext uri="{C183D7F6-B498-43B3-948B-1728B52AA6E4}">
                <adec:decorative xmlns:adec="http://schemas.microsoft.com/office/drawing/2017/decorative" val="1"/>
              </a:ext>
            </a:extLst>
          </p:cNvPr>
          <p:cNvGrpSpPr>
            <a:grpSpLocks/>
          </p:cNvGrpSpPr>
          <p:nvPr/>
        </p:nvGrpSpPr>
        <p:grpSpPr bwMode="auto">
          <a:xfrm rot="16200000" flipV="1">
            <a:off x="0" y="3900132"/>
            <a:ext cx="2959226" cy="2959226"/>
            <a:chOff x="0" y="12289"/>
            <a:chExt cx="3550" cy="3551"/>
          </a:xfrm>
        </p:grpSpPr>
        <p:sp>
          <p:nvSpPr>
            <p:cNvPr id="20" name="Freeform 19">
              <a:extLst>
                <a:ext uri="{FF2B5EF4-FFF2-40B4-BE49-F238E27FC236}">
                  <a16:creationId xmlns:a16="http://schemas.microsoft.com/office/drawing/2014/main" id="{7E473402-19FD-A5B0-5CB6-E5F3926D3828}"/>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1" name="Freeform 20">
              <a:extLst>
                <a:ext uri="{FF2B5EF4-FFF2-40B4-BE49-F238E27FC236}">
                  <a16:creationId xmlns:a16="http://schemas.microsoft.com/office/drawing/2014/main" id="{879D1CAD-2EA2-9376-7B64-0C3AC590F651}"/>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2" name="Freeform 21">
              <a:extLst>
                <a:ext uri="{FF2B5EF4-FFF2-40B4-BE49-F238E27FC236}">
                  <a16:creationId xmlns:a16="http://schemas.microsoft.com/office/drawing/2014/main" id="{B16F8906-918C-BE0B-A4AB-6A1D48150AC7}"/>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pic>
        <p:nvPicPr>
          <p:cNvPr id="5" name="Audio 4">
            <a:hlinkClick r:id="" action="ppaction://media"/>
            <a:extLst>
              <a:ext uri="{FF2B5EF4-FFF2-40B4-BE49-F238E27FC236}">
                <a16:creationId xmlns:a16="http://schemas.microsoft.com/office/drawing/2014/main" id="{396500EC-C201-E7FE-F336-72B8646647D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00312026"/>
      </p:ext>
    </p:extLst>
  </p:cSld>
  <p:clrMapOvr>
    <a:masterClrMapping/>
  </p:clrMapOvr>
  <mc:AlternateContent xmlns:mc="http://schemas.openxmlformats.org/markup-compatibility/2006">
    <mc:Choice xmlns:p14="http://schemas.microsoft.com/office/powerpoint/2010/main" Requires="p14">
      <p:transition spd="slow" p14:dur="2000" advTm="22847"/>
    </mc:Choice>
    <mc:Fallback>
      <p:transition spd="slow" advTm="22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1633A5-8BE3-D44D-57F3-2EF161376844}"/>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5AB6D40A-2A0A-AF3D-8CF7-3ECD37765637}"/>
              </a:ext>
            </a:extLst>
          </p:cNvPr>
          <p:cNvSpPr>
            <a:spLocks noGrp="1"/>
          </p:cNvSpPr>
          <p:nvPr>
            <p:ph type="ctrTitle"/>
          </p:nvPr>
        </p:nvSpPr>
        <p:spPr>
          <a:xfrm>
            <a:off x="6309903" y="3999286"/>
            <a:ext cx="5486400" cy="1016488"/>
          </a:xfrm>
        </p:spPr>
        <p:txBody>
          <a:bodyPr/>
          <a:lstStyle/>
          <a:p>
            <a:r>
              <a:rPr lang="en-US" dirty="0"/>
              <a:t>Key Findings</a:t>
            </a:r>
          </a:p>
        </p:txBody>
      </p:sp>
      <p:sp>
        <p:nvSpPr>
          <p:cNvPr id="11" name="Rectangle 6">
            <a:extLst>
              <a:ext uri="{FF2B5EF4-FFF2-40B4-BE49-F238E27FC236}">
                <a16:creationId xmlns:a16="http://schemas.microsoft.com/office/drawing/2014/main" id="{CD2B90B9-2F94-82B2-812C-0EE284AD05CC}"/>
              </a:ext>
            </a:extLst>
          </p:cNvPr>
          <p:cNvSpPr>
            <a:spLocks noGrp="1" noChangeArrowheads="1"/>
          </p:cNvSpPr>
          <p:nvPr>
            <p:ph type="body" sz="quarter" idx="11"/>
          </p:nvPr>
        </p:nvSpPr>
        <p:spPr bwMode="auto">
          <a:xfrm>
            <a:off x="2587346" y="919723"/>
            <a:ext cx="7445115"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accent4"/>
                </a:solidFill>
                <a:effectLst/>
              </a:rPr>
              <a:t>Screen time strongly increases stress.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accent4"/>
                </a:solidFill>
                <a:effectLst/>
              </a:rPr>
              <a:t>Sleep quality reduces stress.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accent4"/>
                </a:solidFill>
                <a:effectLst/>
              </a:rPr>
              <a:t>Exercise and social media use had weak relationships.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accent4"/>
                </a:solidFill>
                <a:effectLst/>
              </a:rPr>
              <a:t>Best model: Random Forest (R² = 0.62)</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accent4"/>
                </a:solidFill>
                <a:effectLst/>
              </a:rPr>
              <a:t>Screen time and sleep explained most of the variance.</a:t>
            </a:r>
          </a:p>
        </p:txBody>
      </p:sp>
      <p:pic>
        <p:nvPicPr>
          <p:cNvPr id="20" name="Audio 19">
            <a:hlinkClick r:id="" action="ppaction://media"/>
            <a:extLst>
              <a:ext uri="{FF2B5EF4-FFF2-40B4-BE49-F238E27FC236}">
                <a16:creationId xmlns:a16="http://schemas.microsoft.com/office/drawing/2014/main" id="{AC93CF93-98FE-E0C2-901F-4504C44788B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39059756"/>
      </p:ext>
    </p:extLst>
  </p:cSld>
  <p:clrMapOvr>
    <a:masterClrMapping/>
  </p:clrMapOvr>
  <mc:AlternateContent xmlns:mc="http://schemas.openxmlformats.org/markup-compatibility/2006">
    <mc:Choice xmlns:p14="http://schemas.microsoft.com/office/powerpoint/2010/main" Requires="p14">
      <p:transition spd="slow" p14:dur="2000" advTm="33104"/>
    </mc:Choice>
    <mc:Fallback>
      <p:transition spd="slow" advTm="33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D29B5-1B58-809F-FEA7-B82105E94664}"/>
              </a:ext>
            </a:extLst>
          </p:cNvPr>
          <p:cNvSpPr>
            <a:spLocks noGrp="1"/>
          </p:cNvSpPr>
          <p:nvPr>
            <p:ph type="title"/>
          </p:nvPr>
        </p:nvSpPr>
        <p:spPr>
          <a:xfrm>
            <a:off x="569438" y="305530"/>
            <a:ext cx="4939666" cy="1272749"/>
          </a:xfrm>
        </p:spPr>
        <p:txBody>
          <a:bodyPr/>
          <a:lstStyle/>
          <a:p>
            <a:r>
              <a:rPr lang="en-US" dirty="0"/>
              <a:t>Visual Insights</a:t>
            </a:r>
          </a:p>
        </p:txBody>
      </p:sp>
      <p:pic>
        <p:nvPicPr>
          <p:cNvPr id="9" name="Picture 8" descr="A graph of stress level&#10;&#10;AI-generated content may be incorrect.">
            <a:extLst>
              <a:ext uri="{FF2B5EF4-FFF2-40B4-BE49-F238E27FC236}">
                <a16:creationId xmlns:a16="http://schemas.microsoft.com/office/drawing/2014/main" id="{31A3D4E7-F709-63DD-CAAC-C4D2A1CA2E1A}"/>
              </a:ext>
            </a:extLst>
          </p:cNvPr>
          <p:cNvPicPr>
            <a:picLocks noChangeAspect="1"/>
          </p:cNvPicPr>
          <p:nvPr/>
        </p:nvPicPr>
        <p:blipFill>
          <a:blip r:embed="rId5"/>
          <a:stretch>
            <a:fillRect/>
          </a:stretch>
        </p:blipFill>
        <p:spPr>
          <a:xfrm>
            <a:off x="1051950" y="3170220"/>
            <a:ext cx="8166144" cy="3201704"/>
          </a:xfrm>
          <a:prstGeom prst="rect">
            <a:avLst/>
          </a:prstGeom>
        </p:spPr>
      </p:pic>
      <p:pic>
        <p:nvPicPr>
          <p:cNvPr id="14" name="Audio 13">
            <a:hlinkClick r:id="" action="ppaction://media"/>
            <a:extLst>
              <a:ext uri="{FF2B5EF4-FFF2-40B4-BE49-F238E27FC236}">
                <a16:creationId xmlns:a16="http://schemas.microsoft.com/office/drawing/2014/main" id="{80119E07-EF99-834D-941E-77F98F4CC36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88225330"/>
      </p:ext>
    </p:extLst>
  </p:cSld>
  <p:clrMapOvr>
    <a:masterClrMapping/>
  </p:clrMapOvr>
  <mc:AlternateContent xmlns:mc="http://schemas.openxmlformats.org/markup-compatibility/2006">
    <mc:Choice xmlns:p14="http://schemas.microsoft.com/office/powerpoint/2010/main" Requires="p14">
      <p:transition spd="slow" p14:dur="2000" advTm="59987"/>
    </mc:Choice>
    <mc:Fallback>
      <p:transition spd="slow" advTm="59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6A9A9A7-F1D2-237D-AC72-E21A286F0A6F}"/>
              </a:ext>
            </a:extLst>
          </p:cNvPr>
          <p:cNvSpPr>
            <a:spLocks noGrp="1"/>
          </p:cNvSpPr>
          <p:nvPr>
            <p:ph type="title"/>
          </p:nvPr>
        </p:nvSpPr>
        <p:spPr>
          <a:xfrm>
            <a:off x="3661409" y="4661717"/>
            <a:ext cx="7936230" cy="1380760"/>
          </a:xfrm>
        </p:spPr>
        <p:txBody>
          <a:bodyPr/>
          <a:lstStyle/>
          <a:p>
            <a:r>
              <a:rPr lang="en-US" dirty="0"/>
              <a:t>Visual Insights</a:t>
            </a:r>
          </a:p>
        </p:txBody>
      </p:sp>
      <p:pic>
        <p:nvPicPr>
          <p:cNvPr id="9" name="Picture 8" descr="A screenshot of a graph&#10;&#10;AI-generated content may be incorrect.">
            <a:extLst>
              <a:ext uri="{FF2B5EF4-FFF2-40B4-BE49-F238E27FC236}">
                <a16:creationId xmlns:a16="http://schemas.microsoft.com/office/drawing/2014/main" id="{16E760BD-2F36-49C9-BEC9-E75B8AB7A8CB}"/>
              </a:ext>
            </a:extLst>
          </p:cNvPr>
          <p:cNvPicPr>
            <a:picLocks noChangeAspect="1"/>
          </p:cNvPicPr>
          <p:nvPr/>
        </p:nvPicPr>
        <p:blipFill>
          <a:blip r:embed="rId5"/>
          <a:stretch>
            <a:fillRect/>
          </a:stretch>
        </p:blipFill>
        <p:spPr>
          <a:xfrm>
            <a:off x="2197274" y="277104"/>
            <a:ext cx="5943600" cy="4074160"/>
          </a:xfrm>
          <a:prstGeom prst="rect">
            <a:avLst/>
          </a:prstGeom>
        </p:spPr>
      </p:pic>
      <p:pic>
        <p:nvPicPr>
          <p:cNvPr id="10" name="Picture 9" descr="A close up of text&#10;&#10;AI-generated content may be incorrect.">
            <a:extLst>
              <a:ext uri="{FF2B5EF4-FFF2-40B4-BE49-F238E27FC236}">
                <a16:creationId xmlns:a16="http://schemas.microsoft.com/office/drawing/2014/main" id="{4E2BFF55-4CC4-BE8E-F0D0-8CDC82B70FBA}"/>
              </a:ext>
            </a:extLst>
          </p:cNvPr>
          <p:cNvPicPr>
            <a:picLocks noChangeAspect="1"/>
          </p:cNvPicPr>
          <p:nvPr/>
        </p:nvPicPr>
        <p:blipFill>
          <a:blip r:embed="rId6"/>
          <a:stretch>
            <a:fillRect/>
          </a:stretch>
        </p:blipFill>
        <p:spPr>
          <a:xfrm>
            <a:off x="2197274" y="4351264"/>
            <a:ext cx="5943600" cy="1211580"/>
          </a:xfrm>
          <a:prstGeom prst="rect">
            <a:avLst/>
          </a:prstGeom>
        </p:spPr>
      </p:pic>
      <p:pic>
        <p:nvPicPr>
          <p:cNvPr id="22" name="Audio 21">
            <a:hlinkClick r:id="" action="ppaction://media"/>
            <a:extLst>
              <a:ext uri="{FF2B5EF4-FFF2-40B4-BE49-F238E27FC236}">
                <a16:creationId xmlns:a16="http://schemas.microsoft.com/office/drawing/2014/main" id="{EBC76988-61EF-1660-7FAD-DFAA1C122B6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27695141"/>
      </p:ext>
    </p:extLst>
  </p:cSld>
  <p:clrMapOvr>
    <a:masterClrMapping/>
  </p:clrMapOvr>
  <mc:AlternateContent xmlns:mc="http://schemas.openxmlformats.org/markup-compatibility/2006">
    <mc:Choice xmlns:p14="http://schemas.microsoft.com/office/powerpoint/2010/main" Requires="p14">
      <p:transition spd="slow" p14:dur="2000" advTm="44001"/>
    </mc:Choice>
    <mc:Fallback>
      <p:transition spd="slow" advTm="44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58B1401-F706-FBE1-B78A-420264C41B12}"/>
              </a:ext>
            </a:extLst>
          </p:cNvPr>
          <p:cNvSpPr>
            <a:spLocks noGrp="1"/>
          </p:cNvSpPr>
          <p:nvPr>
            <p:ph type="title"/>
          </p:nvPr>
        </p:nvSpPr>
        <p:spPr/>
        <p:txBody>
          <a:bodyPr/>
          <a:lstStyle/>
          <a:p>
            <a:r>
              <a:rPr lang="en-US" dirty="0"/>
              <a:t>Visual Insights</a:t>
            </a:r>
          </a:p>
        </p:txBody>
      </p:sp>
      <p:pic>
        <p:nvPicPr>
          <p:cNvPr id="11" name="Picture 10" descr="A graph of a stress level&#10;&#10;AI-generated content may be incorrect.">
            <a:extLst>
              <a:ext uri="{FF2B5EF4-FFF2-40B4-BE49-F238E27FC236}">
                <a16:creationId xmlns:a16="http://schemas.microsoft.com/office/drawing/2014/main" id="{F5787CE5-2DAA-1463-7C5F-0D8EA82DE9CA}"/>
              </a:ext>
            </a:extLst>
          </p:cNvPr>
          <p:cNvPicPr>
            <a:picLocks noChangeAspect="1"/>
          </p:cNvPicPr>
          <p:nvPr/>
        </p:nvPicPr>
        <p:blipFill>
          <a:blip r:embed="rId5"/>
          <a:stretch>
            <a:fillRect/>
          </a:stretch>
        </p:blipFill>
        <p:spPr>
          <a:xfrm>
            <a:off x="2680674" y="1944092"/>
            <a:ext cx="5227320" cy="4472940"/>
          </a:xfrm>
          <a:prstGeom prst="rect">
            <a:avLst/>
          </a:prstGeom>
        </p:spPr>
      </p:pic>
      <p:pic>
        <p:nvPicPr>
          <p:cNvPr id="14" name="Audio 13">
            <a:hlinkClick r:id="" action="ppaction://media"/>
            <a:extLst>
              <a:ext uri="{FF2B5EF4-FFF2-40B4-BE49-F238E27FC236}">
                <a16:creationId xmlns:a16="http://schemas.microsoft.com/office/drawing/2014/main" id="{9FF63E11-13F1-D02F-DCFF-A583554A906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50768898"/>
      </p:ext>
    </p:extLst>
  </p:cSld>
  <p:clrMapOvr>
    <a:masterClrMapping/>
  </p:clrMapOvr>
  <mc:AlternateContent xmlns:mc="http://schemas.openxmlformats.org/markup-compatibility/2006">
    <mc:Choice xmlns:p14="http://schemas.microsoft.com/office/powerpoint/2010/main" Requires="p14">
      <p:transition spd="slow" p14:dur="2000" advTm="29205"/>
    </mc:Choice>
    <mc:Fallback>
      <p:transition spd="slow" advTm="292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theme/theme1.xml><?xml version="1.0" encoding="utf-8"?>
<a:theme xmlns:a="http://schemas.openxmlformats.org/drawingml/2006/main" name="Custom">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Custom 175">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853419_Win32_SL_V5" id="{958D2C9E-948D-4354-BF9D-DF8AE3C2B240}" vid="{22D4A967-05D2-4D72-8594-54CFF341483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F4B194E-8B30-4377-8C59-ECFB902D2A26}">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C21FFAC0-05A2-416A-B06C-C248395482CF}">
  <ds:schemaRefs>
    <ds:schemaRef ds:uri="http://schemas.microsoft.com/sharepoint/v3/contenttype/forms"/>
  </ds:schemaRefs>
</ds:datastoreItem>
</file>

<file path=customXml/itemProps3.xml><?xml version="1.0" encoding="utf-8"?>
<ds:datastoreItem xmlns:ds="http://schemas.openxmlformats.org/officeDocument/2006/customXml" ds:itemID="{92DB9E12-8AC3-4138-BF4D-720A5525AB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{9D1CCABE-E54C-42E2-A38D-DC3E50309C7E}TFd3b75063-ff25-434d-b12c-efeaf07d16c3292f62b5_win32-75a75c970d8e</Template>
  <TotalTime>137</TotalTime>
  <Words>2074</Words>
  <Application>Microsoft Office PowerPoint</Application>
  <PresentationFormat>Widescreen</PresentationFormat>
  <Paragraphs>131</Paragraphs>
  <Slides>14</Slides>
  <Notes>13</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Franklin Gothic Book</vt:lpstr>
      <vt:lpstr>Franklin Gothic Demi</vt:lpstr>
      <vt:lpstr>Custom</vt:lpstr>
      <vt:lpstr>Predicting Self-Reported Stress Levels: The Role of Screen Time, Social Media, and Lifestyle Factors</vt:lpstr>
      <vt:lpstr>Business Problem</vt:lpstr>
      <vt:lpstr>Background/History</vt:lpstr>
      <vt:lpstr>The Data</vt:lpstr>
      <vt:lpstr>Methods</vt:lpstr>
      <vt:lpstr>Key Findings</vt:lpstr>
      <vt:lpstr>Visual Insights</vt:lpstr>
      <vt:lpstr>Visual Insights</vt:lpstr>
      <vt:lpstr>Visual Insights</vt:lpstr>
      <vt:lpstr>Conclusion</vt:lpstr>
      <vt:lpstr>Implementation Plan</vt:lpstr>
      <vt:lpstr>Ethical Considerations</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Amy Hatman</dc:creator>
  <cp:lastModifiedBy>Amy Hatman</cp:lastModifiedBy>
  <cp:revision>1</cp:revision>
  <dcterms:created xsi:type="dcterms:W3CDTF">2025-11-22T14:04:24Z</dcterms:created>
  <dcterms:modified xsi:type="dcterms:W3CDTF">2025-11-22T16:21:41Z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